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 id="2147483688" r:id="rId2"/>
    <p:sldMasterId id="2147483745" r:id="rId3"/>
  </p:sldMasterIdLst>
  <p:notesMasterIdLst>
    <p:notesMasterId r:id="rId43"/>
  </p:notesMasterIdLst>
  <p:handoutMasterIdLst>
    <p:handoutMasterId r:id="rId44"/>
  </p:handoutMasterIdLst>
  <p:sldIdLst>
    <p:sldId id="279" r:id="rId4"/>
    <p:sldId id="258" r:id="rId5"/>
    <p:sldId id="261" r:id="rId6"/>
    <p:sldId id="358" r:id="rId7"/>
    <p:sldId id="360" r:id="rId8"/>
    <p:sldId id="259" r:id="rId9"/>
    <p:sldId id="262" r:id="rId10"/>
    <p:sldId id="257" r:id="rId11"/>
    <p:sldId id="263" r:id="rId12"/>
    <p:sldId id="264" r:id="rId13"/>
    <p:sldId id="265" r:id="rId14"/>
    <p:sldId id="266" r:id="rId15"/>
    <p:sldId id="267" r:id="rId16"/>
    <p:sldId id="268" r:id="rId17"/>
    <p:sldId id="269" r:id="rId18"/>
    <p:sldId id="270" r:id="rId19"/>
    <p:sldId id="344" r:id="rId20"/>
    <p:sldId id="272" r:id="rId21"/>
    <p:sldId id="345" r:id="rId22"/>
    <p:sldId id="330" r:id="rId23"/>
    <p:sldId id="331" r:id="rId24"/>
    <p:sldId id="342" r:id="rId25"/>
    <p:sldId id="346" r:id="rId26"/>
    <p:sldId id="352" r:id="rId27"/>
    <p:sldId id="273" r:id="rId28"/>
    <p:sldId id="347" r:id="rId29"/>
    <p:sldId id="353" r:id="rId30"/>
    <p:sldId id="351" r:id="rId31"/>
    <p:sldId id="357" r:id="rId32"/>
    <p:sldId id="355" r:id="rId33"/>
    <p:sldId id="354" r:id="rId34"/>
    <p:sldId id="356" r:id="rId35"/>
    <p:sldId id="350" r:id="rId36"/>
    <p:sldId id="277" r:id="rId37"/>
    <p:sldId id="343" r:id="rId38"/>
    <p:sldId id="314" r:id="rId39"/>
    <p:sldId id="294" r:id="rId40"/>
    <p:sldId id="338" r:id="rId41"/>
    <p:sldId id="341" r:id="rId4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chel" initials="R" lastIdx="4" clrIdx="0">
    <p:extLst>
      <p:ext uri="{19B8F6BF-5375-455C-9EA6-DF929625EA0E}">
        <p15:presenceInfo xmlns:p15="http://schemas.microsoft.com/office/powerpoint/2012/main" userId="Rache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4F4"/>
    <a:srgbClr val="5B5957"/>
    <a:srgbClr val="5E5B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中等深淺樣式 4 - 輔色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BDBED569-4797-4DF1-A0F4-6AAB3CD982D8}" styleName="淺色樣式 3 - 輔色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27" autoAdjust="0"/>
    <p:restoredTop sz="94660"/>
  </p:normalViewPr>
  <p:slideViewPr>
    <p:cSldViewPr snapToGrid="0">
      <p:cViewPr varScale="1">
        <p:scale>
          <a:sx n="114" d="100"/>
          <a:sy n="114" d="100"/>
        </p:scale>
        <p:origin x="228" y="102"/>
      </p:cViewPr>
      <p:guideLst/>
    </p:cSldViewPr>
  </p:slideViewPr>
  <p:notesTextViewPr>
    <p:cViewPr>
      <p:scale>
        <a:sx n="1" d="1"/>
        <a:sy n="1" d="1"/>
      </p:scale>
      <p:origin x="0" y="0"/>
    </p:cViewPr>
  </p:notesTextViewPr>
  <p:notesViewPr>
    <p:cSldViewPr snapToGrid="0">
      <p:cViewPr varScale="1">
        <p:scale>
          <a:sx n="70" d="100"/>
          <a:sy n="70" d="100"/>
        </p:scale>
        <p:origin x="2208"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DB0D05-66B6-4E64-8935-14BAD9F87DDE}" type="datetimeFigureOut">
              <a:rPr lang="zh-TW" altLang="en-US" smtClean="0"/>
              <a:t>2022/3/18</a:t>
            </a:fld>
            <a:endParaRPr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A380604-D731-460E-ACC9-C90306708F30}" type="slidenum">
              <a:rPr lang="zh-TW" altLang="en-US" smtClean="0"/>
              <a:t>‹#›</a:t>
            </a:fld>
            <a:endParaRPr lang="zh-TW" altLang="en-US"/>
          </a:p>
        </p:txBody>
      </p:sp>
    </p:spTree>
    <p:extLst>
      <p:ext uri="{BB962C8B-B14F-4D97-AF65-F5344CB8AC3E}">
        <p14:creationId xmlns:p14="http://schemas.microsoft.com/office/powerpoint/2010/main" val="3945532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mp>
</file>

<file path=ppt/media/image19.tmp>
</file>

<file path=ppt/media/image2.png>
</file>

<file path=ppt/media/image20.tmp>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4.gif>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C1E0AA-6F64-4815-9912-5766A7B421DC}" type="datetimeFigureOut">
              <a:rPr lang="zh-TW" altLang="en-US" smtClean="0"/>
              <a:t>2022/3/18</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4394DD-4116-4E2F-92E1-726E4B150DE2}" type="slidenum">
              <a:rPr lang="zh-TW" altLang="en-US" smtClean="0"/>
              <a:t>‹#›</a:t>
            </a:fld>
            <a:endParaRPr lang="zh-TW" altLang="en-US"/>
          </a:p>
        </p:txBody>
      </p:sp>
    </p:spTree>
    <p:extLst>
      <p:ext uri="{BB962C8B-B14F-4D97-AF65-F5344CB8AC3E}">
        <p14:creationId xmlns:p14="http://schemas.microsoft.com/office/powerpoint/2010/main" val="1994391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20</a:t>
            </a:fld>
            <a:endParaRPr lang="zh-CN" altLang="en-US"/>
          </a:p>
        </p:txBody>
      </p:sp>
    </p:spTree>
    <p:extLst>
      <p:ext uri="{BB962C8B-B14F-4D97-AF65-F5344CB8AC3E}">
        <p14:creationId xmlns:p14="http://schemas.microsoft.com/office/powerpoint/2010/main" val="871546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33</a:t>
            </a:fld>
            <a:endParaRPr lang="zh-CN" altLang="en-US"/>
          </a:p>
        </p:txBody>
      </p:sp>
    </p:spTree>
    <p:extLst>
      <p:ext uri="{BB962C8B-B14F-4D97-AF65-F5344CB8AC3E}">
        <p14:creationId xmlns:p14="http://schemas.microsoft.com/office/powerpoint/2010/main" val="1090640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A7BCFB-A7C3-4628-BC5B-9545862F0BD1}" type="slidenum">
              <a:rPr lang="zh-CN" altLang="en-US" smtClean="0"/>
              <a:pPr/>
              <a:t>36</a:t>
            </a:fld>
            <a:endParaRPr lang="zh-CN" altLang="en-US"/>
          </a:p>
        </p:txBody>
      </p:sp>
    </p:spTree>
    <p:extLst>
      <p:ext uri="{BB962C8B-B14F-4D97-AF65-F5344CB8AC3E}">
        <p14:creationId xmlns:p14="http://schemas.microsoft.com/office/powerpoint/2010/main" val="531859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gi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
        <p:nvSpPr>
          <p:cNvPr id="7" name="矩形 6"/>
          <p:cNvSpPr/>
          <p:nvPr userDrawn="1"/>
        </p:nvSpPr>
        <p:spPr>
          <a:xfrm>
            <a:off x="10902865" y="6488668"/>
            <a:ext cx="1289135" cy="369332"/>
          </a:xfrm>
          <a:prstGeom prst="rect">
            <a:avLst/>
          </a:prstGeom>
        </p:spPr>
        <p:txBody>
          <a:bodyPr wrap="none">
            <a:spAutoFit/>
          </a:bodyPr>
          <a:lstStyle/>
          <a:p>
            <a:r>
              <a:rPr lang="en-US" altLang="zh-TW" b="1" i="1" dirty="0">
                <a:solidFill>
                  <a:schemeClr val="accent5">
                    <a:lumMod val="75000"/>
                  </a:schemeClr>
                </a:solidFill>
              </a:rPr>
              <a:t>2021.09.27</a:t>
            </a:r>
            <a:r>
              <a:rPr lang="zh-TW" altLang="en-US" b="1" i="1" dirty="0">
                <a:solidFill>
                  <a:schemeClr val="accent5">
                    <a:lumMod val="75000"/>
                  </a:schemeClr>
                </a:solidFill>
              </a:rPr>
              <a:t> </a:t>
            </a:r>
          </a:p>
        </p:txBody>
      </p:sp>
      <p:sp>
        <p:nvSpPr>
          <p:cNvPr id="8" name="標題 1"/>
          <p:cNvSpPr>
            <a:spLocks noGrp="1"/>
          </p:cNvSpPr>
          <p:nvPr>
            <p:ph type="ctrTitle"/>
          </p:nvPr>
        </p:nvSpPr>
        <p:spPr>
          <a:xfrm>
            <a:off x="914400" y="1521475"/>
            <a:ext cx="10363200" cy="1941957"/>
          </a:xfrm>
        </p:spPr>
        <p:txBody>
          <a:bodyPr/>
          <a:lstStyle>
            <a:lvl1pPr algn="ctr">
              <a:defRPr>
                <a:latin typeface="+mj-lt"/>
                <a:ea typeface="標楷體" panose="03000509000000000000" pitchFamily="65" charset="-120"/>
              </a:defRPr>
            </a:lvl1pPr>
          </a:lstStyle>
          <a:p>
            <a:endParaRPr lang="zh-TW" altLang="en-US" b="1" dirty="0">
              <a:solidFill>
                <a:schemeClr val="accent5">
                  <a:lumMod val="75000"/>
                </a:schemeClr>
              </a:solidFill>
            </a:endParaRPr>
          </a:p>
        </p:txBody>
      </p:sp>
      <p:sp>
        <p:nvSpPr>
          <p:cNvPr id="9" name="副標題 2"/>
          <p:cNvSpPr>
            <a:spLocks noGrp="1"/>
          </p:cNvSpPr>
          <p:nvPr>
            <p:ph type="subTitle" idx="1"/>
          </p:nvPr>
        </p:nvSpPr>
        <p:spPr>
          <a:xfrm>
            <a:off x="1524000" y="3602038"/>
            <a:ext cx="9144000" cy="445706"/>
          </a:xfrm>
        </p:spPr>
        <p:txBody>
          <a:bodyPr/>
          <a:lstStyle>
            <a:lvl1pPr marL="0" indent="0" algn="ctr">
              <a:buNone/>
              <a:defRPr>
                <a:latin typeface="+mn-lt"/>
                <a:ea typeface="標楷體" panose="03000509000000000000" pitchFamily="65" charset="-120"/>
              </a:defRPr>
            </a:lvl1pPr>
          </a:lstStyle>
          <a:p>
            <a:endParaRPr lang="zh-TW" altLang="en-US" dirty="0">
              <a:latin typeface="標楷體" panose="03000509000000000000" pitchFamily="65" charset="-120"/>
              <a:ea typeface="標楷體" panose="03000509000000000000" pitchFamily="65" charset="-120"/>
            </a:endParaRPr>
          </a:p>
        </p:txBody>
      </p:sp>
      <p:cxnSp>
        <p:nvCxnSpPr>
          <p:cNvPr id="11" name="直線接點 10"/>
          <p:cNvCxnSpPr/>
          <p:nvPr userDrawn="1"/>
        </p:nvCxnSpPr>
        <p:spPr>
          <a:xfrm>
            <a:off x="2417064" y="5467288"/>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線接點 11"/>
          <p:cNvCxnSpPr/>
          <p:nvPr userDrawn="1"/>
        </p:nvCxnSpPr>
        <p:spPr>
          <a:xfrm>
            <a:off x="8153400" y="5479480"/>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4287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824771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10287187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8" name="Title 1"/>
          <p:cNvSpPr>
            <a:spLocks noGrp="1"/>
          </p:cNvSpPr>
          <p:nvPr>
            <p:ph type="title"/>
          </p:nvPr>
        </p:nvSpPr>
        <p:spPr>
          <a:xfrm>
            <a:off x="203200" y="152400"/>
            <a:ext cx="11785600" cy="756320"/>
          </a:xfrm>
        </p:spPr>
        <p:txBody>
          <a:bodyPr/>
          <a:lstStyle>
            <a:lvl1pPr>
              <a:defRPr sz="2851" b="0">
                <a:solidFill>
                  <a:schemeClr val="tx1"/>
                </a:solidFill>
                <a:latin typeface="Calibri" panose="020F0502020204030204" pitchFamily="34" charset="0"/>
              </a:defRPr>
            </a:lvl1pPr>
          </a:lstStyle>
          <a:p>
            <a:r>
              <a:rPr lang="zh-TW" altLang="en-US"/>
              <a:t>按一下以編輯母片標題樣式</a:t>
            </a:r>
            <a:endParaRPr lang="en-US" dirty="0"/>
          </a:p>
        </p:txBody>
      </p:sp>
      <p:sp>
        <p:nvSpPr>
          <p:cNvPr id="9" name="Content Placeholder 2"/>
          <p:cNvSpPr>
            <a:spLocks noGrp="1"/>
          </p:cNvSpPr>
          <p:nvPr>
            <p:ph idx="1"/>
          </p:nvPr>
        </p:nvSpPr>
        <p:spPr>
          <a:xfrm>
            <a:off x="207439" y="1052736"/>
            <a:ext cx="11781367" cy="5489352"/>
          </a:xfrm>
        </p:spPr>
        <p:txBody>
          <a:bodyPr/>
          <a:lstStyle>
            <a:lvl1pPr>
              <a:buClrTx/>
              <a:buFont typeface="Wingdings" pitchFamily="2" charset="2"/>
              <a:buChar char="Ø"/>
              <a:defRPr sz="1800">
                <a:latin typeface="Calibri" panose="020F0502020204030204" pitchFamily="34" charset="0"/>
                <a:cs typeface="Times" pitchFamily="18" charset="0"/>
              </a:defRPr>
            </a:lvl1pPr>
            <a:lvl2pPr>
              <a:defRPr>
                <a:latin typeface="Calibri" panose="020F0502020204030204" pitchFamily="34" charset="0"/>
                <a:cs typeface="Times" pitchFamily="18" charset="0"/>
              </a:defRPr>
            </a:lvl2pPr>
            <a:lvl3pPr>
              <a:defRPr>
                <a:latin typeface="Calibri" panose="020F0502020204030204" pitchFamily="34" charset="0"/>
                <a:cs typeface="Times" pitchFamily="18" charset="0"/>
              </a:defRPr>
            </a:lvl3pPr>
            <a:lvl4pPr>
              <a:defRPr>
                <a:latin typeface="Calibri" panose="020F0502020204030204" pitchFamily="34" charset="0"/>
                <a:cs typeface="Times" pitchFamily="18" charset="0"/>
              </a:defRPr>
            </a:lvl4pPr>
            <a:lvl5pPr>
              <a:defRPr>
                <a:latin typeface="Calibri" panose="020F0502020204030204" pitchFamily="34" charset="0"/>
                <a:cs typeface="Times" pitchFamily="18" charset="0"/>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Tree>
    <p:extLst>
      <p:ext uri="{BB962C8B-B14F-4D97-AF65-F5344CB8AC3E}">
        <p14:creationId xmlns:p14="http://schemas.microsoft.com/office/powerpoint/2010/main" val="26503226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제목 슬라이드">
    <p:spTree>
      <p:nvGrpSpPr>
        <p:cNvPr id="1" name=""/>
        <p:cNvGrpSpPr/>
        <p:nvPr/>
      </p:nvGrpSpPr>
      <p:grpSpPr>
        <a:xfrm>
          <a:off x="0" y="0"/>
          <a:ext cx="0" cy="0"/>
          <a:chOff x="0" y="0"/>
          <a:chExt cx="0" cy="0"/>
        </a:xfrm>
      </p:grpSpPr>
      <p:sp>
        <p:nvSpPr>
          <p:cNvPr id="3" name="부제목 2">
            <a:extLst>
              <a:ext uri="{FF2B5EF4-FFF2-40B4-BE49-F238E27FC236}">
                <a16:creationId xmlns:a16="http://schemas.microsoft.com/office/drawing/2014/main" id="{64F1C930-B425-4849-901E-EDC7E9573D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ko-KR" altLang="en-US"/>
          </a:p>
        </p:txBody>
      </p:sp>
      <p:pic>
        <p:nvPicPr>
          <p:cNvPr id="7" name="그림 6" descr="텍스트이(가) 표시된 사진&#10;&#10;자동 생성된 설명">
            <a:extLst>
              <a:ext uri="{FF2B5EF4-FFF2-40B4-BE49-F238E27FC236}">
                <a16:creationId xmlns:a16="http://schemas.microsoft.com/office/drawing/2014/main" id="{9FF045ED-EC6C-44B2-81F3-8E8A931EE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48" y="203280"/>
            <a:ext cx="3055586" cy="757976"/>
          </a:xfrm>
          <a:prstGeom prst="rect">
            <a:avLst/>
          </a:prstGeom>
        </p:spPr>
      </p:pic>
      <p:pic>
        <p:nvPicPr>
          <p:cNvPr id="8" name="그림 7">
            <a:extLst>
              <a:ext uri="{FF2B5EF4-FFF2-40B4-BE49-F238E27FC236}">
                <a16:creationId xmlns:a16="http://schemas.microsoft.com/office/drawing/2014/main" id="{4253A2A7-0643-4378-A3E0-E2766DCD4D1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806385" y="193448"/>
            <a:ext cx="918940" cy="885825"/>
          </a:xfrm>
          <a:prstGeom prst="rect">
            <a:avLst/>
          </a:prstGeom>
        </p:spPr>
      </p:pic>
      <p:sp>
        <p:nvSpPr>
          <p:cNvPr id="9" name="직사각형 8">
            <a:extLst>
              <a:ext uri="{FF2B5EF4-FFF2-40B4-BE49-F238E27FC236}">
                <a16:creationId xmlns:a16="http://schemas.microsoft.com/office/drawing/2014/main" id="{4D08D55B-1D39-49F6-BDF9-B7CE6C5D7DC3}"/>
              </a:ext>
            </a:extLst>
          </p:cNvPr>
          <p:cNvSpPr/>
          <p:nvPr/>
        </p:nvSpPr>
        <p:spPr>
          <a:xfrm>
            <a:off x="0" y="1285876"/>
            <a:ext cx="12192000" cy="462143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 name="Picture 2" descr="IEEE - Advancing Technology for Humanit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0142" y="305368"/>
            <a:ext cx="1178881" cy="661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343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제목 및 내용">
    <p:spTree>
      <p:nvGrpSpPr>
        <p:cNvPr id="1" name=""/>
        <p:cNvGrpSpPr/>
        <p:nvPr/>
      </p:nvGrpSpPr>
      <p:grpSpPr>
        <a:xfrm>
          <a:off x="0" y="0"/>
          <a:ext cx="0" cy="0"/>
          <a:chOff x="0" y="0"/>
          <a:chExt cx="0" cy="0"/>
        </a:xfrm>
      </p:grpSpPr>
      <p:sp>
        <p:nvSpPr>
          <p:cNvPr id="6" name="슬라이드 번호 개체 틀 5">
            <a:extLst>
              <a:ext uri="{FF2B5EF4-FFF2-40B4-BE49-F238E27FC236}">
                <a16:creationId xmlns:a16="http://schemas.microsoft.com/office/drawing/2014/main" id="{3C677C0E-ACE4-48B6-B244-F66B32AD14F2}"/>
              </a:ext>
            </a:extLst>
          </p:cNvPr>
          <p:cNvSpPr>
            <a:spLocks noGrp="1"/>
          </p:cNvSpPr>
          <p:nvPr>
            <p:ph type="sldNum" sz="quarter" idx="12"/>
          </p:nvPr>
        </p:nvSpPr>
        <p:spPr>
          <a:xfrm>
            <a:off x="9286875" y="6442075"/>
            <a:ext cx="2743200" cy="365125"/>
          </a:xfrm>
        </p:spPr>
        <p:txBody>
          <a:bodyPr/>
          <a:lstStyle/>
          <a:p>
            <a:fld id="{FD75175D-FB02-48CD-A1FB-271AE8306E1F}" type="slidenum">
              <a:rPr lang="zh-TW" altLang="en-US" smtClean="0"/>
              <a:t>‹#›</a:t>
            </a:fld>
            <a:endParaRPr lang="zh-TW" altLang="en-US"/>
          </a:p>
        </p:txBody>
      </p:sp>
      <p:sp>
        <p:nvSpPr>
          <p:cNvPr id="7" name="직사각형 6">
            <a:extLst>
              <a:ext uri="{FF2B5EF4-FFF2-40B4-BE49-F238E27FC236}">
                <a16:creationId xmlns:a16="http://schemas.microsoft.com/office/drawing/2014/main" id="{4D08D55B-1D39-49F6-BDF9-B7CE6C5D7DC3}"/>
              </a:ext>
            </a:extLst>
          </p:cNvPr>
          <p:cNvSpPr/>
          <p:nvPr/>
        </p:nvSpPr>
        <p:spPr>
          <a:xfrm>
            <a:off x="-6350" y="0"/>
            <a:ext cx="12192000" cy="486410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25583BE3-7F27-474B-8977-CB25A2A7B5C3}"/>
              </a:ext>
            </a:extLst>
          </p:cNvPr>
          <p:cNvSpPr/>
          <p:nvPr/>
        </p:nvSpPr>
        <p:spPr>
          <a:xfrm>
            <a:off x="330200" y="889000"/>
            <a:ext cx="11544300" cy="5575300"/>
          </a:xfrm>
          <a:prstGeom prst="rect">
            <a:avLst/>
          </a:prstGeom>
          <a:solidFill>
            <a:schemeClr val="bg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330200" y="91661"/>
            <a:ext cx="10515600" cy="797340"/>
          </a:xfrm>
        </p:spPr>
        <p:txBody>
          <a:bodyPr>
            <a:normAutofit/>
          </a:bodyPr>
          <a:lstStyle>
            <a:lvl1pPr>
              <a:defRPr sz="3200" b="1">
                <a:latin typeface="Arial" panose="020B0604020202020204" pitchFamily="34" charset="0"/>
                <a:cs typeface="Arial" panose="020B0604020202020204" pitchFamily="34" charset="0"/>
              </a:defRPr>
            </a:lvl1pPr>
          </a:lstStyle>
          <a:p>
            <a:r>
              <a:rPr lang="zh-TW" altLang="en-US"/>
              <a:t>按一下以編輯母片標題樣式</a:t>
            </a:r>
            <a:endParaRPr lang="ko-KR" altLang="en-US"/>
          </a:p>
        </p:txBody>
      </p:sp>
    </p:spTree>
    <p:extLst>
      <p:ext uri="{BB962C8B-B14F-4D97-AF65-F5344CB8AC3E}">
        <p14:creationId xmlns:p14="http://schemas.microsoft.com/office/powerpoint/2010/main" val="3457319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lgn="l">
              <a:defRPr/>
            </a:lvl1p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13" name="Straight Connector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矩形 8">
            <a:extLst>
              <a:ext uri="{FF2B5EF4-FFF2-40B4-BE49-F238E27FC236}">
                <a16:creationId xmlns:a16="http://schemas.microsoft.com/office/drawing/2014/main" id="{8482D1C7-786B-4CB7-97D7-160838221C61}"/>
              </a:ext>
            </a:extLst>
          </p:cNvPr>
          <p:cNvSpPr/>
          <p:nvPr userDrawn="1"/>
        </p:nvSpPr>
        <p:spPr>
          <a:xfrm>
            <a:off x="10902865" y="6488668"/>
            <a:ext cx="1289135" cy="369332"/>
          </a:xfrm>
          <a:prstGeom prst="rect">
            <a:avLst/>
          </a:prstGeom>
        </p:spPr>
        <p:txBody>
          <a:bodyPr wrap="none">
            <a:spAutoFit/>
          </a:bodyPr>
          <a:lstStyle/>
          <a:p>
            <a:r>
              <a:rPr lang="en-US" altLang="zh-TW" b="1" i="1" dirty="0">
                <a:solidFill>
                  <a:schemeClr val="accent5">
                    <a:lumMod val="75000"/>
                  </a:schemeClr>
                </a:solidFill>
              </a:rPr>
              <a:t>2021.09.27</a:t>
            </a:r>
            <a:r>
              <a:rPr lang="zh-TW" altLang="en-US" b="1" i="1" dirty="0">
                <a:solidFill>
                  <a:schemeClr val="accent5">
                    <a:lumMod val="75000"/>
                  </a:schemeClr>
                </a:solidFill>
              </a:rPr>
              <a:t> </a:t>
            </a:r>
          </a:p>
        </p:txBody>
      </p:sp>
      <p:cxnSp>
        <p:nvCxnSpPr>
          <p:cNvPr id="11" name="直線接點 10">
            <a:extLst>
              <a:ext uri="{FF2B5EF4-FFF2-40B4-BE49-F238E27FC236}">
                <a16:creationId xmlns:a16="http://schemas.microsoft.com/office/drawing/2014/main" id="{8667A8BA-3846-4CC2-933B-E4B22A2F299A}"/>
              </a:ext>
            </a:extLst>
          </p:cNvPr>
          <p:cNvCxnSpPr/>
          <p:nvPr userDrawn="1"/>
        </p:nvCxnSpPr>
        <p:spPr>
          <a:xfrm>
            <a:off x="2417064" y="5467288"/>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直線接點 11">
            <a:extLst>
              <a:ext uri="{FF2B5EF4-FFF2-40B4-BE49-F238E27FC236}">
                <a16:creationId xmlns:a16="http://schemas.microsoft.com/office/drawing/2014/main" id="{E007CE9B-7426-43AB-A5D8-C31BB708E3F9}"/>
              </a:ext>
            </a:extLst>
          </p:cNvPr>
          <p:cNvCxnSpPr/>
          <p:nvPr userDrawn="1"/>
        </p:nvCxnSpPr>
        <p:spPr>
          <a:xfrm>
            <a:off x="8153400" y="5479480"/>
            <a:ext cx="1621536" cy="12192"/>
          </a:xfrm>
          <a:prstGeom prst="line">
            <a:avLst/>
          </a:prstGeom>
          <a:ln w="381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49300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a:defRPr/>
            </a:pPr>
            <a:fld id="{942120D2-3948-4F8F-BE5D-E7E7D97880B2}" type="datetime4">
              <a:rPr lang="en-US" smtClean="0">
                <a:solidFill>
                  <a:prstClr val="white"/>
                </a:solidFill>
              </a:rPr>
              <a:pPr>
                <a:defRPr/>
              </a:pPr>
              <a:t>March 18, 2022</a:t>
            </a:fld>
            <a:endParaRPr lang="en-US" dirty="0" err="1">
              <a:solidFill>
                <a:prstClr val="white"/>
              </a:solidFill>
            </a:endParaRPr>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227899436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zh-TW" altLang="en-US"/>
              <a:t>按一下以編輯母片標題樣式</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228917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pPr>
              <a:defRPr/>
            </a:pPr>
            <a:fld id="{942120D2-3948-4F8F-BE5D-E7E7D97880B2}" type="datetime4">
              <a:rPr lang="en-US" smtClean="0">
                <a:solidFill>
                  <a:prstClr val="white"/>
                </a:solidFill>
              </a:rPr>
              <a:pPr>
                <a:defRPr/>
              </a:pPr>
              <a:t>March 18, 2022</a:t>
            </a:fld>
            <a:endParaRPr lang="en-US" dirty="0" err="1">
              <a:solidFill>
                <a:prstClr val="white"/>
              </a:solidFill>
            </a:endParaRPr>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185993619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024128" y="2967788"/>
            <a:ext cx="4754880" cy="3341572"/>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zh-TW" altLang="en-US"/>
              <a:t>編輯母片文字樣式</a:t>
            </a:r>
          </a:p>
        </p:txBody>
      </p:sp>
      <p:sp>
        <p:nvSpPr>
          <p:cNvPr id="6" name="Content Placeholder 5"/>
          <p:cNvSpPr>
            <a:spLocks noGrp="1"/>
          </p:cNvSpPr>
          <p:nvPr>
            <p:ph sz="quarter" idx="4"/>
          </p:nvPr>
        </p:nvSpPr>
        <p:spPr>
          <a:xfrm>
            <a:off x="5990888" y="2967788"/>
            <a:ext cx="4754880" cy="3341572"/>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pPr>
              <a:defRPr/>
            </a:pPr>
            <a:fld id="{942120D2-3948-4F8F-BE5D-E7E7D97880B2}" type="datetime4">
              <a:rPr lang="en-US" smtClean="0">
                <a:solidFill>
                  <a:prstClr val="white"/>
                </a:solidFill>
              </a:rPr>
              <a:pPr>
                <a:defRPr/>
              </a:pPr>
              <a:t>March 18, 2022</a:t>
            </a:fld>
            <a:endParaRPr lang="en-US" dirty="0" err="1">
              <a:solidFill>
                <a:prstClr val="white"/>
              </a:solidFill>
            </a:endParaRPr>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1D72EBF8-7CF5-44B7-B2BF-E22DE4D0703D}" type="slidenum">
              <a:rPr lang="en-US" smtClean="0"/>
              <a:pPr>
                <a:defRPr/>
              </a:pPr>
              <a:t>‹#›</a:t>
            </a:fld>
            <a:endParaRPr lang="en-US" dirty="0"/>
          </a:p>
        </p:txBody>
      </p:sp>
    </p:spTree>
    <p:extLst>
      <p:ext uri="{BB962C8B-B14F-4D97-AF65-F5344CB8AC3E}">
        <p14:creationId xmlns:p14="http://schemas.microsoft.com/office/powerpoint/2010/main" val="208002563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lumMod val="75000"/>
                  </a:schemeClr>
                </a:solidFill>
                <a:latin typeface="+mj-lt"/>
                <a:ea typeface="標楷體" panose="03000509000000000000" pitchFamily="65" charset="-120"/>
              </a:defRPr>
            </a:lvl1pPr>
          </a:lstStyle>
          <a:p>
            <a:r>
              <a:rPr lang="zh-TW" altLang="en-US" dirty="0"/>
              <a:t>按一下以編輯母片標題樣式</a:t>
            </a:r>
            <a:endParaRPr lang="en-US" dirty="0"/>
          </a:p>
        </p:txBody>
      </p:sp>
      <p:sp>
        <p:nvSpPr>
          <p:cNvPr id="3" name="Content Placeholder 2"/>
          <p:cNvSpPr>
            <a:spLocks noGrp="1"/>
          </p:cNvSpPr>
          <p:nvPr>
            <p:ph idx="1"/>
          </p:nvPr>
        </p:nvSpPr>
        <p:spPr/>
        <p:txBody>
          <a:bodyPr/>
          <a:lstStyle>
            <a:lvl1pPr>
              <a:defRPr>
                <a:latin typeface="+mn-lt"/>
                <a:ea typeface="標楷體" panose="03000509000000000000" pitchFamily="65" charset="-120"/>
              </a:defRPr>
            </a:lvl1pPr>
            <a:lvl2pPr>
              <a:defRPr>
                <a:latin typeface="+mn-lt"/>
                <a:ea typeface="標楷體" panose="03000509000000000000" pitchFamily="65" charset="-120"/>
              </a:defRPr>
            </a:lvl2pPr>
            <a:lvl3pPr>
              <a:defRPr>
                <a:latin typeface="+mn-lt"/>
                <a:ea typeface="標楷體" panose="03000509000000000000" pitchFamily="65" charset="-120"/>
              </a:defRPr>
            </a:lvl3pPr>
            <a:lvl4pPr>
              <a:defRPr>
                <a:latin typeface="+mn-lt"/>
                <a:ea typeface="標楷體" panose="03000509000000000000" pitchFamily="65" charset="-120"/>
              </a:defRPr>
            </a:lvl4pPr>
            <a:lvl5pPr>
              <a:defRPr>
                <a:latin typeface="+mn-lt"/>
                <a:ea typeface="標楷體" panose="03000509000000000000" pitchFamily="65" charset="-120"/>
              </a:defRPr>
            </a:lvl5pPr>
          </a:lstStyle>
          <a:p>
            <a:pPr lvl="0"/>
            <a:r>
              <a:rPr lang="zh-TW" altLang="en-US" dirty="0"/>
              <a:t>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0742069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pPr defTabSz="685783"/>
            <a:endParaRPr lang="de-CH">
              <a:solidFill>
                <a:prstClr val="black">
                  <a:tint val="75000"/>
                </a:prstClr>
              </a:solidFill>
            </a:endParaRPr>
          </a:p>
        </p:txBody>
      </p:sp>
      <p:sp>
        <p:nvSpPr>
          <p:cNvPr id="4" name="Footer Placeholder 3"/>
          <p:cNvSpPr>
            <a:spLocks noGrp="1"/>
          </p:cNvSpPr>
          <p:nvPr>
            <p:ph type="ftr" sz="quarter" idx="11"/>
          </p:nvPr>
        </p:nvSpPr>
        <p:spPr/>
        <p:txBody>
          <a:bodyPr/>
          <a:lstStyle/>
          <a:p>
            <a:pPr defTabSz="685783"/>
            <a:endParaRPr lang="de-CH">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9038804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783"/>
            <a:endParaRPr lang="de-CH">
              <a:solidFill>
                <a:prstClr val="black">
                  <a:tint val="75000"/>
                </a:prstClr>
              </a:solidFill>
            </a:endParaRPr>
          </a:p>
        </p:txBody>
      </p:sp>
      <p:sp>
        <p:nvSpPr>
          <p:cNvPr id="3" name="Footer Placeholder 2"/>
          <p:cNvSpPr>
            <a:spLocks noGrp="1"/>
          </p:cNvSpPr>
          <p:nvPr>
            <p:ph type="ftr" sz="quarter" idx="11"/>
          </p:nvPr>
        </p:nvSpPr>
        <p:spPr/>
        <p:txBody>
          <a:bodyPr/>
          <a:lstStyle/>
          <a:p>
            <a:pPr defTabSz="685783"/>
            <a:endParaRPr lang="de-CH">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7831058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zh-TW" altLang="en-US"/>
              <a:t>按一下以編輯母片標題樣式</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42358861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5365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359364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5241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pPr defTabSz="685783"/>
            <a:endParaRPr lang="de-CH">
              <a:solidFill>
                <a:prstClr val="black">
                  <a:tint val="75000"/>
                </a:prstClr>
              </a:solidFill>
            </a:endParaRPr>
          </a:p>
        </p:txBody>
      </p:sp>
      <p:sp>
        <p:nvSpPr>
          <p:cNvPr id="5" name="Footer Placeholder 4"/>
          <p:cNvSpPr>
            <a:spLocks noGrp="1"/>
          </p:cNvSpPr>
          <p:nvPr>
            <p:ph type="ftr" sz="quarter" idx="11"/>
          </p:nvPr>
        </p:nvSpPr>
        <p:spPr/>
        <p:txBody>
          <a:bodyPr/>
          <a:lstStyle/>
          <a:p>
            <a:pPr defTabSz="685783"/>
            <a:endParaRPr lang="de-CH">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17700146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4001277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839789"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172201"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pPr defTabSz="685783"/>
            <a:endParaRPr lang="de-CH">
              <a:solidFill>
                <a:prstClr val="black">
                  <a:tint val="75000"/>
                </a:prstClr>
              </a:solidFill>
            </a:endParaRPr>
          </a:p>
        </p:txBody>
      </p:sp>
      <p:sp>
        <p:nvSpPr>
          <p:cNvPr id="8" name="Footer Placeholder 7"/>
          <p:cNvSpPr>
            <a:spLocks noGrp="1"/>
          </p:cNvSpPr>
          <p:nvPr>
            <p:ph type="ftr" sz="quarter" idx="11"/>
          </p:nvPr>
        </p:nvSpPr>
        <p:spPr/>
        <p:txBody>
          <a:bodyPr/>
          <a:lstStyle/>
          <a:p>
            <a:pPr defTabSz="685783"/>
            <a:endParaRPr lang="de-CH">
              <a:solidFill>
                <a:prstClr val="black">
                  <a:tint val="75000"/>
                </a:prstClr>
              </a:solidFill>
            </a:endParaRPr>
          </a:p>
        </p:txBody>
      </p:sp>
      <p:sp>
        <p:nvSpPr>
          <p:cNvPr id="9" name="Slide Number Placeholder 8"/>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705494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pPr defTabSz="685783"/>
            <a:endParaRPr lang="de-CH">
              <a:solidFill>
                <a:prstClr val="black">
                  <a:tint val="75000"/>
                </a:prstClr>
              </a:solidFill>
            </a:endParaRPr>
          </a:p>
        </p:txBody>
      </p:sp>
      <p:sp>
        <p:nvSpPr>
          <p:cNvPr id="4" name="Footer Placeholder 3"/>
          <p:cNvSpPr>
            <a:spLocks noGrp="1"/>
          </p:cNvSpPr>
          <p:nvPr>
            <p:ph type="ftr" sz="quarter" idx="11"/>
          </p:nvPr>
        </p:nvSpPr>
        <p:spPr/>
        <p:txBody>
          <a:bodyPr/>
          <a:lstStyle/>
          <a:p>
            <a:pPr defTabSz="685783"/>
            <a:endParaRPr lang="de-CH">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9870654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783"/>
            <a:endParaRPr lang="de-CH">
              <a:solidFill>
                <a:prstClr val="black">
                  <a:tint val="75000"/>
                </a:prstClr>
              </a:solidFill>
            </a:endParaRPr>
          </a:p>
        </p:txBody>
      </p:sp>
      <p:sp>
        <p:nvSpPr>
          <p:cNvPr id="3" name="Footer Placeholder 2"/>
          <p:cNvSpPr>
            <a:spLocks noGrp="1"/>
          </p:cNvSpPr>
          <p:nvPr>
            <p:ph type="ftr" sz="quarter" idx="11"/>
          </p:nvPr>
        </p:nvSpPr>
        <p:spPr/>
        <p:txBody>
          <a:bodyPr/>
          <a:lstStyle/>
          <a:p>
            <a:pPr defTabSz="685783"/>
            <a:endParaRPr lang="de-CH">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31977586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27910009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pPr defTabSz="685783"/>
            <a:endParaRPr lang="de-CH">
              <a:solidFill>
                <a:prstClr val="black">
                  <a:tint val="75000"/>
                </a:prstClr>
              </a:solidFill>
            </a:endParaRPr>
          </a:p>
        </p:txBody>
      </p:sp>
      <p:sp>
        <p:nvSpPr>
          <p:cNvPr id="6" name="Footer Placeholder 5"/>
          <p:cNvSpPr>
            <a:spLocks noGrp="1"/>
          </p:cNvSpPr>
          <p:nvPr>
            <p:ph type="ftr" sz="quarter" idx="11"/>
          </p:nvPr>
        </p:nvSpPr>
        <p:spPr/>
        <p:txBody>
          <a:bodyPr/>
          <a:lstStyle/>
          <a:p>
            <a:pPr defTabSz="685783"/>
            <a:endParaRPr lang="de-CH">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783"/>
            <a:fld id="{DEA662F0-EB18-4C95-8A2D-BC967F5ED9AE}" type="slidenum">
              <a:rPr lang="de-CH" smtClean="0">
                <a:solidFill>
                  <a:prstClr val="black">
                    <a:tint val="75000"/>
                  </a:prstClr>
                </a:solidFill>
              </a:rPr>
              <a:pPr defTabSz="685783"/>
              <a:t>‹#›</a:t>
            </a:fld>
            <a:endParaRPr lang="de-CH">
              <a:solidFill>
                <a:prstClr val="black">
                  <a:tint val="75000"/>
                </a:prstClr>
              </a:solidFill>
            </a:endParaRPr>
          </a:p>
        </p:txBody>
      </p:sp>
    </p:spTree>
    <p:extLst>
      <p:ext uri="{BB962C8B-B14F-4D97-AF65-F5344CB8AC3E}">
        <p14:creationId xmlns:p14="http://schemas.microsoft.com/office/powerpoint/2010/main" val="6489952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pn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942120D2-3948-4F8F-BE5D-E7E7D97880B2}" type="datetime4">
              <a:rPr lang="en-US" smtClean="0">
                <a:solidFill>
                  <a:prstClr val="white"/>
                </a:solidFill>
              </a:rPr>
              <a:pPr>
                <a:defRPr/>
              </a:pPr>
              <a:t>March 18, 2022</a:t>
            </a:fld>
            <a:endParaRPr lang="en-US" dirty="0" err="1">
              <a:solidFill>
                <a:prstClr val="white"/>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1D72EBF8-7CF5-44B7-B2BF-E22DE4D0703D}" type="slidenum">
              <a:rPr lang="en-US" smtClean="0"/>
              <a:pPr>
                <a:defRPr/>
              </a:pPr>
              <a:t>‹#›</a:t>
            </a:fld>
            <a:endParaRPr lang="en-US" dirty="0"/>
          </a:p>
        </p:txBody>
      </p:sp>
      <p:sp>
        <p:nvSpPr>
          <p:cNvPr id="8" name="文字方塊 7"/>
          <p:cNvSpPr txBox="1"/>
          <p:nvPr userDrawn="1"/>
        </p:nvSpPr>
        <p:spPr>
          <a:xfrm>
            <a:off x="0" y="6396335"/>
            <a:ext cx="3508012" cy="461665"/>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Very-Large-Scale Integration,</a:t>
            </a:r>
            <a:r>
              <a:rPr lang="en-US" altLang="zh-TW" sz="1200" baseline="0" dirty="0">
                <a:solidFill>
                  <a:schemeClr val="accent5">
                    <a:lumMod val="75000"/>
                  </a:schemeClr>
                </a:solidFill>
                <a:latin typeface="Arial Black" panose="020B0A04020102020204" pitchFamily="34" charset="0"/>
              </a:rPr>
              <a:t> VLSI LAB</a:t>
            </a:r>
          </a:p>
          <a:p>
            <a:r>
              <a:rPr lang="en-US" altLang="zh-TW" sz="1200" baseline="0" dirty="0">
                <a:solidFill>
                  <a:schemeClr val="accent5">
                    <a:lumMod val="75000"/>
                  </a:schemeClr>
                </a:solidFill>
                <a:latin typeface="Arial Black" panose="020B0A04020102020204" pitchFamily="34" charset="0"/>
              </a:rPr>
              <a:t>Location</a:t>
            </a:r>
            <a:r>
              <a:rPr lang="zh-TW" altLang="en-US" sz="1200" baseline="0" dirty="0">
                <a:solidFill>
                  <a:schemeClr val="accent5">
                    <a:lumMod val="75000"/>
                  </a:schemeClr>
                </a:solidFill>
                <a:latin typeface="Arial Black" panose="020B0A04020102020204" pitchFamily="34" charset="0"/>
              </a:rPr>
              <a:t>：</a:t>
            </a:r>
            <a:r>
              <a:rPr lang="en-US" altLang="zh-TW" sz="1200" baseline="0" dirty="0">
                <a:solidFill>
                  <a:schemeClr val="accent5">
                    <a:lumMod val="75000"/>
                  </a:schemeClr>
                </a:solidFill>
                <a:latin typeface="Arial Black" panose="020B0A04020102020204" pitchFamily="34" charset="0"/>
              </a:rPr>
              <a:t>ISP521</a:t>
            </a:r>
            <a:endParaRPr lang="zh-TW" altLang="en-US" sz="1200" dirty="0">
              <a:solidFill>
                <a:schemeClr val="accent5">
                  <a:lumMod val="75000"/>
                </a:schemeClr>
              </a:solidFill>
              <a:latin typeface="Arial Black" panose="020B0A04020102020204" pitchFamily="34" charset="0"/>
            </a:endParaRPr>
          </a:p>
        </p:txBody>
      </p:sp>
      <p:pic>
        <p:nvPicPr>
          <p:cNvPr id="9" name="圖片 8"/>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10" name="文字方塊 9"/>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2116292682"/>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Lst>
  <mc:AlternateContent xmlns:mc="http://schemas.openxmlformats.org/markup-compatibility/2006" xmlns:p14="http://schemas.microsoft.com/office/powerpoint/2010/main">
    <mc:Choice Requires="p14">
      <p:transition p14:dur="10"/>
    </mc:Choice>
    <mc:Fallback xmlns="">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E6BCFF35-802F-480F-B853-95CFF8116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64BFE3BF-58EC-4CE6-BE15-D32491AD68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A5D5329-3041-45D6-931A-AF5CF60C50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7C5958-52AA-4A20-AEE8-C5C254CBD7A7}" type="datetimeFigureOut">
              <a:rPr lang="zh-TW" altLang="en-US" smtClean="0"/>
              <a:t>2022/3/18</a:t>
            </a:fld>
            <a:endParaRPr lang="zh-TW" altLang="en-US"/>
          </a:p>
        </p:txBody>
      </p:sp>
      <p:sp>
        <p:nvSpPr>
          <p:cNvPr id="5" name="바닥글 개체 틀 4">
            <a:extLst>
              <a:ext uri="{FF2B5EF4-FFF2-40B4-BE49-F238E27FC236}">
                <a16:creationId xmlns:a16="http://schemas.microsoft.com/office/drawing/2014/main" id="{6ED49890-BF7F-4409-A8FF-9A8E24AB59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슬라이드 번호 개체 틀 5">
            <a:extLst>
              <a:ext uri="{FF2B5EF4-FFF2-40B4-BE49-F238E27FC236}">
                <a16:creationId xmlns:a16="http://schemas.microsoft.com/office/drawing/2014/main" id="{3FA601C4-51C6-4747-8667-BE42B82B3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75175D-FB02-48CD-A1FB-271AE8306E1F}" type="slidenum">
              <a:rPr lang="zh-TW" altLang="en-US" smtClean="0"/>
              <a:t>‹#›</a:t>
            </a:fld>
            <a:endParaRPr lang="zh-TW" altLang="en-US"/>
          </a:p>
        </p:txBody>
      </p:sp>
      <p:pic>
        <p:nvPicPr>
          <p:cNvPr id="7" name="圖片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8" name="文字方塊 7"/>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963620720"/>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a:defRPr/>
            </a:pPr>
            <a:fld id="{942120D2-3948-4F8F-BE5D-E7E7D97880B2}" type="datetime4">
              <a:rPr lang="en-US" smtClean="0">
                <a:solidFill>
                  <a:prstClr val="white"/>
                </a:solidFill>
              </a:rPr>
              <a:pPr>
                <a:defRPr/>
              </a:pPr>
              <a:t>March 18, 2022</a:t>
            </a:fld>
            <a:endParaRPr lang="en-US" dirty="0" err="1">
              <a:solidFill>
                <a:prstClr val="white"/>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pPr>
              <a:defRPr/>
            </a:pPr>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a:defRPr/>
            </a:pPr>
            <a:fld id="{1D72EBF8-7CF5-44B7-B2BF-E22DE4D0703D}" type="slidenum">
              <a:rPr lang="en-US" smtClean="0"/>
              <a:pPr>
                <a:defRPr/>
              </a:pPr>
              <a:t>‹#›</a:t>
            </a:fld>
            <a:endParaRPr lang="en-US" dirty="0"/>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文字方塊 8">
            <a:extLst>
              <a:ext uri="{FF2B5EF4-FFF2-40B4-BE49-F238E27FC236}">
                <a16:creationId xmlns:a16="http://schemas.microsoft.com/office/drawing/2014/main" id="{5703BCF4-5C49-4A8D-B569-093B6FE2968C}"/>
              </a:ext>
            </a:extLst>
          </p:cNvPr>
          <p:cNvSpPr txBox="1"/>
          <p:nvPr userDrawn="1"/>
        </p:nvSpPr>
        <p:spPr>
          <a:xfrm>
            <a:off x="0" y="6396335"/>
            <a:ext cx="3508012" cy="461665"/>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Very-Large-Scale Integration,</a:t>
            </a:r>
            <a:r>
              <a:rPr lang="en-US" altLang="zh-TW" sz="1200" baseline="0" dirty="0">
                <a:solidFill>
                  <a:schemeClr val="accent5">
                    <a:lumMod val="75000"/>
                  </a:schemeClr>
                </a:solidFill>
                <a:latin typeface="Arial Black" panose="020B0A04020102020204" pitchFamily="34" charset="0"/>
              </a:rPr>
              <a:t> VLSI LAB</a:t>
            </a:r>
          </a:p>
          <a:p>
            <a:r>
              <a:rPr lang="en-US" altLang="zh-TW" sz="1200" baseline="0" dirty="0">
                <a:solidFill>
                  <a:schemeClr val="accent5">
                    <a:lumMod val="75000"/>
                  </a:schemeClr>
                </a:solidFill>
                <a:latin typeface="Arial Black" panose="020B0A04020102020204" pitchFamily="34" charset="0"/>
              </a:rPr>
              <a:t>Location</a:t>
            </a:r>
            <a:r>
              <a:rPr lang="zh-TW" altLang="en-US" sz="1200" baseline="0" dirty="0">
                <a:solidFill>
                  <a:schemeClr val="accent5">
                    <a:lumMod val="75000"/>
                  </a:schemeClr>
                </a:solidFill>
                <a:latin typeface="Arial Black" panose="020B0A04020102020204" pitchFamily="34" charset="0"/>
              </a:rPr>
              <a:t>：</a:t>
            </a:r>
            <a:r>
              <a:rPr lang="en-US" altLang="zh-TW" sz="1200" baseline="0" dirty="0">
                <a:solidFill>
                  <a:schemeClr val="accent5">
                    <a:lumMod val="75000"/>
                  </a:schemeClr>
                </a:solidFill>
                <a:latin typeface="Arial Black" panose="020B0A04020102020204" pitchFamily="34" charset="0"/>
              </a:rPr>
              <a:t>ISP521</a:t>
            </a:r>
            <a:endParaRPr lang="zh-TW" altLang="en-US" sz="1200" dirty="0">
              <a:solidFill>
                <a:schemeClr val="accent5">
                  <a:lumMod val="75000"/>
                </a:schemeClr>
              </a:solidFill>
              <a:latin typeface="Arial Black" panose="020B0A04020102020204" pitchFamily="34" charset="0"/>
            </a:endParaRPr>
          </a:p>
        </p:txBody>
      </p:sp>
      <p:pic>
        <p:nvPicPr>
          <p:cNvPr id="10" name="圖片 9">
            <a:extLst>
              <a:ext uri="{FF2B5EF4-FFF2-40B4-BE49-F238E27FC236}">
                <a16:creationId xmlns:a16="http://schemas.microsoft.com/office/drawing/2014/main" id="{8D2E1230-46FF-4F29-ABBA-6F09929333CE}"/>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1493483" y="0"/>
            <a:ext cx="698517" cy="664464"/>
          </a:xfrm>
          <a:prstGeom prst="rect">
            <a:avLst/>
          </a:prstGeom>
        </p:spPr>
      </p:pic>
      <p:sp>
        <p:nvSpPr>
          <p:cNvPr id="11" name="文字方塊 10">
            <a:extLst>
              <a:ext uri="{FF2B5EF4-FFF2-40B4-BE49-F238E27FC236}">
                <a16:creationId xmlns:a16="http://schemas.microsoft.com/office/drawing/2014/main" id="{B3C796F6-A798-4CDF-B3BA-FCFEFC9B7EAC}"/>
              </a:ext>
            </a:extLst>
          </p:cNvPr>
          <p:cNvSpPr txBox="1"/>
          <p:nvPr userDrawn="1"/>
        </p:nvSpPr>
        <p:spPr>
          <a:xfrm>
            <a:off x="11429807" y="664464"/>
            <a:ext cx="825867" cy="276999"/>
          </a:xfrm>
          <a:prstGeom prst="rect">
            <a:avLst/>
          </a:prstGeom>
          <a:noFill/>
        </p:spPr>
        <p:txBody>
          <a:bodyPr wrap="none" rtlCol="0">
            <a:spAutoFit/>
          </a:bodyPr>
          <a:lstStyle/>
          <a:p>
            <a:r>
              <a:rPr lang="en-US" altLang="zh-TW" sz="1200" dirty="0">
                <a:solidFill>
                  <a:schemeClr val="accent5">
                    <a:lumMod val="75000"/>
                  </a:schemeClr>
                </a:solidFill>
                <a:latin typeface="Arial Black" panose="020B0A04020102020204" pitchFamily="34" charset="0"/>
              </a:rPr>
              <a:t>CCU EE</a:t>
            </a:r>
            <a:endParaRPr lang="zh-TW" altLang="en-US" dirty="0">
              <a:solidFill>
                <a:schemeClr val="accent5">
                  <a:lumMod val="75000"/>
                </a:schemeClr>
              </a:solidFill>
              <a:latin typeface="Arial Black" panose="020B0A04020102020204" pitchFamily="34" charset="0"/>
            </a:endParaRPr>
          </a:p>
        </p:txBody>
      </p:sp>
    </p:spTree>
    <p:extLst>
      <p:ext uri="{BB962C8B-B14F-4D97-AF65-F5344CB8AC3E}">
        <p14:creationId xmlns:p14="http://schemas.microsoft.com/office/powerpoint/2010/main" val="697909928"/>
      </p:ext>
    </p:extLst>
  </p:cSld>
  <p:clrMap bg1="dk1" tx1="lt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fosshub.com/Code-Blocks.html?dwl=codeblocks-20.03mingw-setup.exe" TargetMode="Externa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tmp"/><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0.tmp"/><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0.tmp"/><Relationship Id="rId1" Type="http://schemas.openxmlformats.org/officeDocument/2006/relationships/slideLayout" Target="../slideLayouts/slideLayout16.xml"/><Relationship Id="rId4" Type="http://schemas.openxmlformats.org/officeDocument/2006/relationships/hyperlink" Target="https://zh.wikipedia.org/wiki/%E4%BE%BF%E6%A2%9D%E7%B4%99"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796089" y="1738969"/>
            <a:ext cx="10599821" cy="2448019"/>
          </a:xfrm>
        </p:spPr>
        <p:txBody>
          <a:bodyPr>
            <a:normAutofit fontScale="90000"/>
          </a:bodyPr>
          <a:lstStyle/>
          <a:p>
            <a:pPr algn="ctr"/>
            <a:r>
              <a:rPr lang="en-US" altLang="zh-TW" sz="7300" b="1" dirty="0">
                <a:solidFill>
                  <a:schemeClr val="accent5">
                    <a:lumMod val="75000"/>
                  </a:schemeClr>
                </a:solidFill>
              </a:rPr>
              <a:t>Introduction to Computers</a:t>
            </a:r>
            <a:br>
              <a:rPr lang="en-US" altLang="zh-TW" sz="7300" b="1" dirty="0">
                <a:solidFill>
                  <a:schemeClr val="accent5">
                    <a:lumMod val="75000"/>
                  </a:schemeClr>
                </a:solidFill>
              </a:rPr>
            </a:br>
            <a:br>
              <a:rPr lang="en-US" altLang="zh-TW" b="1" dirty="0">
                <a:solidFill>
                  <a:schemeClr val="accent5">
                    <a:lumMod val="75000"/>
                  </a:schemeClr>
                </a:solidFill>
              </a:rPr>
            </a:br>
            <a:r>
              <a:rPr lang="zh-TW" altLang="en-US" dirty="0">
                <a:latin typeface="標楷體" panose="03000509000000000000" pitchFamily="65" charset="-120"/>
              </a:rPr>
              <a:t>環境安裝教學與基本操作</a:t>
            </a:r>
            <a:endParaRPr lang="zh-TW" altLang="en-US" dirty="0"/>
          </a:p>
        </p:txBody>
      </p:sp>
      <p:sp>
        <p:nvSpPr>
          <p:cNvPr id="5" name="副標題 2"/>
          <p:cNvSpPr txBox="1">
            <a:spLocks/>
          </p:cNvSpPr>
          <p:nvPr/>
        </p:nvSpPr>
        <p:spPr>
          <a:xfrm>
            <a:off x="2129589" y="5281863"/>
            <a:ext cx="6555205" cy="144218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TW" altLang="en-US" sz="2000" b="1" dirty="0">
                <a:solidFill>
                  <a:schemeClr val="accent5">
                    <a:lumMod val="75000"/>
                  </a:schemeClr>
                </a:solidFill>
                <a:latin typeface="+mn-ea"/>
                <a:cs typeface="Calibri" panose="020F0502020204030204" pitchFamily="34" charset="0"/>
              </a:rPr>
              <a:t>授課老師：陳自強 教授 </a:t>
            </a:r>
            <a:r>
              <a:rPr lang="en-US" altLang="zh-TW" sz="2000" b="1" dirty="0">
                <a:solidFill>
                  <a:schemeClr val="accent5">
                    <a:lumMod val="75000"/>
                  </a:schemeClr>
                </a:solidFill>
                <a:latin typeface="+mn-ea"/>
                <a:cs typeface="Calibri" panose="020F0502020204030204" pitchFamily="34" charset="0"/>
              </a:rPr>
              <a:t>(</a:t>
            </a:r>
            <a:r>
              <a:rPr lang="en-US" altLang="zh-TW" sz="2000" b="1" dirty="0" err="1">
                <a:solidFill>
                  <a:schemeClr val="accent5">
                    <a:lumMod val="75000"/>
                  </a:schemeClr>
                </a:solidFill>
                <a:latin typeface="+mn-ea"/>
                <a:cs typeface="Calibri" panose="020F0502020204030204" pitchFamily="34" charset="0"/>
              </a:rPr>
              <a:t>Oscal</a:t>
            </a:r>
            <a:r>
              <a:rPr lang="en-US" altLang="zh-TW" sz="2000" b="1" dirty="0">
                <a:solidFill>
                  <a:schemeClr val="accent5">
                    <a:lumMod val="75000"/>
                  </a:schemeClr>
                </a:solidFill>
                <a:latin typeface="+mn-ea"/>
                <a:cs typeface="Calibri" panose="020F0502020204030204" pitchFamily="34" charset="0"/>
              </a:rPr>
              <a:t> T.-C. Chen)</a:t>
            </a:r>
          </a:p>
          <a:p>
            <a:r>
              <a:rPr lang="en-US" altLang="zh-TW" sz="2000" b="1" dirty="0">
                <a:solidFill>
                  <a:schemeClr val="accent5">
                    <a:lumMod val="75000"/>
                  </a:schemeClr>
                </a:solidFill>
                <a:latin typeface="+mn-ea"/>
                <a:cs typeface="Calibri" panose="020F0502020204030204" pitchFamily="34" charset="0"/>
              </a:rPr>
              <a:t>TA Group :</a:t>
            </a:r>
            <a:r>
              <a:rPr lang="zh-TW" altLang="en-US" sz="2000" b="1" dirty="0">
                <a:solidFill>
                  <a:schemeClr val="accent5">
                    <a:lumMod val="75000"/>
                  </a:schemeClr>
                </a:solidFill>
                <a:latin typeface="+mn-ea"/>
                <a:cs typeface="Calibri" panose="020F0502020204030204" pitchFamily="34" charset="0"/>
              </a:rPr>
              <a:t> 林依榮、張宇軒、蔡承宏、張誌恒</a:t>
            </a:r>
            <a:endParaRPr lang="zh-TW" altLang="en-US" sz="1800" b="1" dirty="0">
              <a:solidFill>
                <a:schemeClr val="accent5">
                  <a:lumMod val="75000"/>
                </a:schemeClr>
              </a:solidFill>
              <a:latin typeface="+mn-ea"/>
              <a:cs typeface="Calibri" panose="020F0502020204030204" pitchFamily="34" charset="0"/>
            </a:endParaRPr>
          </a:p>
        </p:txBody>
      </p:sp>
    </p:spTree>
    <p:extLst>
      <p:ext uri="{BB962C8B-B14F-4D97-AF65-F5344CB8AC3E}">
        <p14:creationId xmlns:p14="http://schemas.microsoft.com/office/powerpoint/2010/main" val="28938368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153209" cy="1499616"/>
          </a:xfrm>
        </p:spPr>
        <p:txBody>
          <a:bodyPr/>
          <a:lstStyle/>
          <a:p>
            <a:r>
              <a:rPr lang="en-US" altLang="zh-TW" dirty="0"/>
              <a:t>Code::Block </a:t>
            </a:r>
            <a:r>
              <a:rPr lang="zh-TW" altLang="en-US" dirty="0"/>
              <a:t>環境安裝與操作教學</a:t>
            </a:r>
            <a:r>
              <a:rPr lang="en-US" altLang="zh-TW" dirty="0"/>
              <a:t> – 3/9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將頁面拉動至 </a:t>
            </a:r>
            <a:r>
              <a:rPr lang="en-US" altLang="zh-TW" dirty="0">
                <a:latin typeface="+mn-ea"/>
                <a:cs typeface="Calibri" panose="020F0502020204030204" pitchFamily="34" charset="0"/>
              </a:rPr>
              <a:t>Microsoft Windows</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a:t>
            </a:r>
            <a:r>
              <a:rPr lang="en-US" altLang="zh-TW" dirty="0">
                <a:latin typeface="+mn-ea"/>
                <a:cs typeface="Calibri" panose="020F0502020204030204" pitchFamily="34" charset="0"/>
              </a:rPr>
              <a:t>codeblocks-20.03mingw-setup.exe</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進行</a:t>
            </a:r>
            <a:r>
              <a:rPr lang="zh-TW" altLang="en-US" dirty="0">
                <a:latin typeface="+mn-ea"/>
                <a:cs typeface="Calibri" panose="020F0502020204030204" pitchFamily="34" charset="0"/>
                <a:hlinkClick r:id="rId2">
                  <a:extLst>
                    <a:ext uri="{A12FA001-AC4F-418D-AE19-62706E023703}">
                      <ahyp:hlinkClr xmlns:ahyp="http://schemas.microsoft.com/office/drawing/2018/hyperlinkcolor" val="tx"/>
                    </a:ext>
                  </a:extLst>
                </a:hlinkClick>
              </a:rPr>
              <a:t>下載</a:t>
            </a:r>
            <a:endParaRPr lang="zh-TW" altLang="en-US" dirty="0">
              <a:latin typeface="+mn-ea"/>
              <a:cs typeface="Calibri" panose="020F0502020204030204" pitchFamily="34" charset="0"/>
            </a:endParaRPr>
          </a:p>
        </p:txBody>
      </p:sp>
      <p:pic>
        <p:nvPicPr>
          <p:cNvPr id="7" name="圖片 6"/>
          <p:cNvPicPr>
            <a:picLocks noChangeAspect="1"/>
          </p:cNvPicPr>
          <p:nvPr/>
        </p:nvPicPr>
        <p:blipFill rotWithShape="1">
          <a:blip r:embed="rId3"/>
          <a:srcRect l="31095" t="32144"/>
          <a:stretch/>
        </p:blipFill>
        <p:spPr>
          <a:xfrm>
            <a:off x="4630189" y="3241619"/>
            <a:ext cx="7040442" cy="3523097"/>
          </a:xfrm>
          <a:prstGeom prst="rect">
            <a:avLst/>
          </a:prstGeom>
        </p:spPr>
      </p:pic>
      <p:sp>
        <p:nvSpPr>
          <p:cNvPr id="8" name="矩形 7"/>
          <p:cNvSpPr/>
          <p:nvPr/>
        </p:nvSpPr>
        <p:spPr>
          <a:xfrm>
            <a:off x="5343787" y="4706225"/>
            <a:ext cx="4137096" cy="20133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830832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9984767" cy="1499616"/>
          </a:xfrm>
        </p:spPr>
        <p:txBody>
          <a:bodyPr/>
          <a:lstStyle/>
          <a:p>
            <a:r>
              <a:rPr lang="en-US" altLang="zh-TW" dirty="0"/>
              <a:t>Code::Block </a:t>
            </a:r>
            <a:r>
              <a:rPr lang="zh-TW" altLang="en-US" dirty="0"/>
              <a:t>環境安裝與操作教學</a:t>
            </a:r>
            <a:r>
              <a:rPr lang="en-US" altLang="zh-TW" dirty="0"/>
              <a:t> – 4/9</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en-US" altLang="zh-TW" dirty="0"/>
              <a:t>Next </a:t>
            </a:r>
            <a:r>
              <a:rPr lang="en-US" altLang="zh-TW" dirty="0">
                <a:sym typeface="Wingdings" panose="05000000000000000000" pitchFamily="2" charset="2"/>
              </a:rPr>
              <a:t> I Agree  Next  Install</a:t>
            </a:r>
            <a:endParaRPr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3556" y="2613982"/>
            <a:ext cx="4937575" cy="3824882"/>
          </a:xfrm>
          <a:prstGeom prst="rect">
            <a:avLst/>
          </a:prstGeom>
        </p:spPr>
      </p:pic>
      <p:pic>
        <p:nvPicPr>
          <p:cNvPr id="5" name="圖片 4"/>
          <p:cNvPicPr>
            <a:picLocks noChangeAspect="1"/>
          </p:cNvPicPr>
          <p:nvPr/>
        </p:nvPicPr>
        <p:blipFill rotWithShape="1">
          <a:blip r:embed="rId3">
            <a:extLst>
              <a:ext uri="{28A0092B-C50C-407E-A947-70E740481C1C}">
                <a14:useLocalDpi xmlns:a14="http://schemas.microsoft.com/office/drawing/2010/main" val="0"/>
              </a:ext>
            </a:extLst>
          </a:blip>
          <a:srcRect t="366"/>
          <a:stretch/>
        </p:blipFill>
        <p:spPr>
          <a:xfrm>
            <a:off x="1445468" y="3009207"/>
            <a:ext cx="4149702" cy="3219431"/>
          </a:xfrm>
          <a:prstGeom prst="rect">
            <a:avLst/>
          </a:prstGeom>
        </p:spPr>
      </p:pic>
    </p:spTree>
    <p:extLst>
      <p:ext uri="{BB962C8B-B14F-4D97-AF65-F5344CB8AC3E}">
        <p14:creationId xmlns:p14="http://schemas.microsoft.com/office/powerpoint/2010/main" val="779392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143744" cy="1499616"/>
          </a:xfrm>
        </p:spPr>
        <p:txBody>
          <a:bodyPr/>
          <a:lstStyle/>
          <a:p>
            <a:r>
              <a:rPr lang="en-US" altLang="zh-TW" dirty="0"/>
              <a:t>Code::Block </a:t>
            </a:r>
            <a:r>
              <a:rPr lang="zh-TW" altLang="en-US" dirty="0"/>
              <a:t>環境安裝與操作教學</a:t>
            </a:r>
            <a:r>
              <a:rPr lang="en-US" altLang="zh-TW" dirty="0"/>
              <a:t> – 5/9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安裝完成後，選擇開啟</a:t>
            </a:r>
            <a:r>
              <a:rPr lang="en-US" altLang="zh-TW" dirty="0">
                <a:latin typeface="+mn-ea"/>
                <a:cs typeface="Calibri" panose="020F0502020204030204" pitchFamily="34" charset="0"/>
              </a:rPr>
              <a:t>Code::Block </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確認 </a:t>
            </a:r>
            <a:r>
              <a:rPr lang="en-US" altLang="zh-TW" dirty="0">
                <a:latin typeface="+mn-ea"/>
                <a:cs typeface="Calibri" panose="020F0502020204030204" pitchFamily="34" charset="0"/>
              </a:rPr>
              <a:t>Compiler</a:t>
            </a:r>
            <a:r>
              <a:rPr lang="zh-TW" altLang="en-US" dirty="0">
                <a:latin typeface="+mn-ea"/>
                <a:cs typeface="Calibri" panose="020F0502020204030204" pitchFamily="34" charset="0"/>
              </a:rPr>
              <a:t>，是否有偵測到</a:t>
            </a:r>
            <a:r>
              <a:rPr lang="en-US" altLang="zh-TW" dirty="0">
                <a:latin typeface="+mn-ea"/>
                <a:cs typeface="Calibri" panose="020F0502020204030204" pitchFamily="34" charset="0"/>
              </a:rPr>
              <a:t>GNU GCC Compiler</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 </a:t>
            </a:r>
            <a:r>
              <a:rPr lang="en-US" altLang="zh-TW" dirty="0">
                <a:latin typeface="+mn-ea"/>
                <a:cs typeface="Calibri" panose="020F0502020204030204" pitchFamily="34" charset="0"/>
              </a:rPr>
              <a:t>OK</a:t>
            </a:r>
            <a:endParaRPr lang="zh-TW" altLang="en-US" dirty="0">
              <a:latin typeface="+mn-ea"/>
              <a:cs typeface="Calibri" panose="020F0502020204030204" pitchFamily="34" charset="0"/>
            </a:endParaRPr>
          </a:p>
        </p:txBody>
      </p:sp>
      <p:pic>
        <p:nvPicPr>
          <p:cNvPr id="4" name="圖片 3">
            <a:extLst>
              <a:ext uri="{FF2B5EF4-FFF2-40B4-BE49-F238E27FC236}">
                <a16:creationId xmlns:a16="http://schemas.microsoft.com/office/drawing/2014/main" id="{4C611780-55F1-4B7A-8DBD-CC63024AC8E6}"/>
              </a:ext>
            </a:extLst>
          </p:cNvPr>
          <p:cNvPicPr>
            <a:picLocks noChangeAspect="1"/>
          </p:cNvPicPr>
          <p:nvPr/>
        </p:nvPicPr>
        <p:blipFill>
          <a:blip r:embed="rId2"/>
          <a:stretch>
            <a:fillRect/>
          </a:stretch>
        </p:blipFill>
        <p:spPr>
          <a:xfrm>
            <a:off x="6683433" y="3188592"/>
            <a:ext cx="5224272" cy="3577967"/>
          </a:xfrm>
          <a:prstGeom prst="rect">
            <a:avLst/>
          </a:prstGeom>
        </p:spPr>
      </p:pic>
    </p:spTree>
    <p:extLst>
      <p:ext uri="{BB962C8B-B14F-4D97-AF65-F5344CB8AC3E}">
        <p14:creationId xmlns:p14="http://schemas.microsoft.com/office/powerpoint/2010/main" val="1883121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093051" cy="1499616"/>
          </a:xfrm>
        </p:spPr>
        <p:txBody>
          <a:bodyPr/>
          <a:lstStyle/>
          <a:p>
            <a:r>
              <a:rPr lang="en-US" altLang="zh-TW" dirty="0"/>
              <a:t>Code::Block </a:t>
            </a:r>
            <a:r>
              <a:rPr lang="zh-TW" altLang="en-US" dirty="0"/>
              <a:t>環境安裝與操作教學</a:t>
            </a:r>
            <a:r>
              <a:rPr lang="en-US" altLang="zh-TW" dirty="0"/>
              <a:t> – 6/9</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dirty="0"/>
              <a:t>進入主程式，完成安裝</a:t>
            </a:r>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7748" y="2381360"/>
            <a:ext cx="7344327" cy="4129168"/>
          </a:xfrm>
          <a:prstGeom prst="rect">
            <a:avLst/>
          </a:prstGeom>
        </p:spPr>
      </p:pic>
    </p:spTree>
    <p:extLst>
      <p:ext uri="{BB962C8B-B14F-4D97-AF65-F5344CB8AC3E}">
        <p14:creationId xmlns:p14="http://schemas.microsoft.com/office/powerpoint/2010/main" val="38200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177272" cy="1499616"/>
          </a:xfrm>
        </p:spPr>
        <p:txBody>
          <a:bodyPr/>
          <a:lstStyle/>
          <a:p>
            <a:r>
              <a:rPr lang="en-US" altLang="zh-TW" dirty="0"/>
              <a:t>Code::Block </a:t>
            </a:r>
            <a:r>
              <a:rPr lang="zh-TW" altLang="en-US" dirty="0"/>
              <a:t>環境安裝與操作教學</a:t>
            </a:r>
            <a:r>
              <a:rPr lang="en-US" altLang="zh-TW" dirty="0"/>
              <a:t> – 7/9</a:t>
            </a:r>
            <a:endParaRPr lang="zh-TW" altLang="en-US" dirty="0"/>
          </a:p>
        </p:txBody>
      </p:sp>
      <p:pic>
        <p:nvPicPr>
          <p:cNvPr id="4" name="圖片 3">
            <a:extLst>
              <a:ext uri="{FF2B5EF4-FFF2-40B4-BE49-F238E27FC236}">
                <a16:creationId xmlns:a16="http://schemas.microsoft.com/office/drawing/2014/main" id="{A55B2EC7-BC51-4BF4-9E76-288F9F856E76}"/>
              </a:ext>
            </a:extLst>
          </p:cNvPr>
          <p:cNvPicPr>
            <a:picLocks noChangeAspect="1"/>
          </p:cNvPicPr>
          <p:nvPr/>
        </p:nvPicPr>
        <p:blipFill>
          <a:blip r:embed="rId2"/>
          <a:stretch>
            <a:fillRect/>
          </a:stretch>
        </p:blipFill>
        <p:spPr>
          <a:xfrm>
            <a:off x="202476" y="2664752"/>
            <a:ext cx="6372708" cy="2468707"/>
          </a:xfrm>
          <a:prstGeom prst="rect">
            <a:avLst/>
          </a:prstGeom>
        </p:spPr>
      </p:pic>
      <p:pic>
        <p:nvPicPr>
          <p:cNvPr id="13" name="圖片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5462" y="1920240"/>
            <a:ext cx="5155469" cy="3957733"/>
          </a:xfrm>
          <a:prstGeom prst="rect">
            <a:avLst/>
          </a:prstGeom>
        </p:spPr>
      </p:pic>
    </p:spTree>
    <p:extLst>
      <p:ext uri="{BB962C8B-B14F-4D97-AF65-F5344CB8AC3E}">
        <p14:creationId xmlns:p14="http://schemas.microsoft.com/office/powerpoint/2010/main" val="18903222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237430" cy="1499616"/>
          </a:xfrm>
        </p:spPr>
        <p:txBody>
          <a:bodyPr/>
          <a:lstStyle/>
          <a:p>
            <a:r>
              <a:rPr lang="en-US" altLang="zh-TW" dirty="0"/>
              <a:t>Code::Block </a:t>
            </a:r>
            <a:r>
              <a:rPr lang="zh-TW" altLang="en-US" dirty="0"/>
              <a:t>環境安裝與操作教學</a:t>
            </a:r>
            <a:r>
              <a:rPr lang="en-US" altLang="zh-TW" dirty="0"/>
              <a:t> – 8/9</a:t>
            </a:r>
            <a:endParaRPr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858053"/>
            <a:ext cx="4700205" cy="4414030"/>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2117" y="1858053"/>
            <a:ext cx="4719442" cy="4415802"/>
          </a:xfrm>
          <a:prstGeom prst="rect">
            <a:avLst/>
          </a:prstGeom>
        </p:spPr>
      </p:pic>
    </p:spTree>
    <p:extLst>
      <p:ext uri="{BB962C8B-B14F-4D97-AF65-F5344CB8AC3E}">
        <p14:creationId xmlns:p14="http://schemas.microsoft.com/office/powerpoint/2010/main" val="3374144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7" y="585216"/>
            <a:ext cx="10020861" cy="1499616"/>
          </a:xfrm>
        </p:spPr>
        <p:txBody>
          <a:bodyPr/>
          <a:lstStyle/>
          <a:p>
            <a:r>
              <a:rPr lang="en-US" altLang="zh-TW" dirty="0"/>
              <a:t>Code::Block </a:t>
            </a:r>
            <a:r>
              <a:rPr lang="zh-TW" altLang="en-US" dirty="0"/>
              <a:t>環境安裝與操作教學</a:t>
            </a:r>
            <a:r>
              <a:rPr lang="en-US" altLang="zh-TW" dirty="0"/>
              <a:t> – 9/9</a:t>
            </a:r>
            <a:endParaRPr lang="zh-TW" altLang="en-US" dirty="0"/>
          </a:p>
        </p:txBody>
      </p:sp>
      <p:pic>
        <p:nvPicPr>
          <p:cNvPr id="5" name="圖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628" y="1735915"/>
            <a:ext cx="9925245" cy="4627169"/>
          </a:xfrm>
          <a:prstGeom prst="rect">
            <a:avLst/>
          </a:prstGeom>
        </p:spPr>
      </p:pic>
    </p:spTree>
    <p:extLst>
      <p:ext uri="{BB962C8B-B14F-4D97-AF65-F5344CB8AC3E}">
        <p14:creationId xmlns:p14="http://schemas.microsoft.com/office/powerpoint/2010/main" val="3202550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796089" y="1738969"/>
            <a:ext cx="10599821" cy="2448019"/>
          </a:xfrm>
        </p:spPr>
        <p:txBody>
          <a:bodyPr>
            <a:normAutofit/>
          </a:bodyPr>
          <a:lstStyle/>
          <a:p>
            <a:pPr algn="ctr"/>
            <a:r>
              <a:rPr lang="zh-TW" altLang="en-US" sz="8000" b="1" dirty="0">
                <a:solidFill>
                  <a:schemeClr val="tx1"/>
                </a:solidFill>
              </a:rPr>
              <a:t>介面介紹</a:t>
            </a:r>
            <a:endParaRPr lang="zh-TW" altLang="en-US" sz="8000" dirty="0">
              <a:solidFill>
                <a:schemeClr val="tx1"/>
              </a:solidFill>
            </a:endParaRPr>
          </a:p>
        </p:txBody>
      </p:sp>
      <p:sp>
        <p:nvSpPr>
          <p:cNvPr id="4" name="副標題 2"/>
          <p:cNvSpPr txBox="1">
            <a:spLocks/>
          </p:cNvSpPr>
          <p:nvPr/>
        </p:nvSpPr>
        <p:spPr>
          <a:xfrm>
            <a:off x="1848852" y="5967984"/>
            <a:ext cx="9144000" cy="89001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zh-TW" altLang="en-US" sz="2000" dirty="0"/>
          </a:p>
        </p:txBody>
      </p:sp>
    </p:spTree>
    <p:extLst>
      <p:ext uri="{BB962C8B-B14F-4D97-AF65-F5344CB8AC3E}">
        <p14:creationId xmlns:p14="http://schemas.microsoft.com/office/powerpoint/2010/main" val="24075919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Code::Block</a:t>
            </a:r>
            <a:r>
              <a:rPr lang="zh-TW" altLang="en-US" sz="2400" dirty="0">
                <a:solidFill>
                  <a:schemeClr val="bg2">
                    <a:lumMod val="90000"/>
                  </a:schemeClr>
                </a:solidFill>
                <a:latin typeface="+mn-ea"/>
                <a:cs typeface="Calibri" panose="020F0502020204030204" pitchFamily="34" charset="0"/>
              </a:rPr>
              <a:t> 環境安裝與操作教學</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a:t>
            </a:r>
            <a:r>
              <a:rPr lang="zh-TW" altLang="en-US" sz="2400" dirty="0">
                <a:latin typeface="+mn-ea"/>
                <a:cs typeface="Calibri" panose="020F0502020204030204" pitchFamily="34" charset="0"/>
              </a:rPr>
              <a:t> </a:t>
            </a:r>
            <a:r>
              <a:rPr lang="en-US" altLang="zh-TW" sz="2400" dirty="0">
                <a:latin typeface="+mn-ea"/>
                <a:cs typeface="Calibri" panose="020F0502020204030204" pitchFamily="34" charset="0"/>
              </a:rPr>
              <a:t>Language </a:t>
            </a:r>
            <a:r>
              <a:rPr lang="zh-TW" altLang="en-US" sz="2400" dirty="0">
                <a:latin typeface="+mn-ea"/>
                <a:cs typeface="Calibri" panose="020F0502020204030204" pitchFamily="34" charset="0"/>
              </a:rPr>
              <a:t>基本觀念</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變數宣告與資料型態</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35215654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E32789-4BF9-40C4-8585-8A3A38745A03}"/>
              </a:ext>
            </a:extLst>
          </p:cNvPr>
          <p:cNvSpPr>
            <a:spLocks noGrp="1"/>
          </p:cNvSpPr>
          <p:nvPr>
            <p:ph type="title"/>
          </p:nvPr>
        </p:nvSpPr>
        <p:spPr/>
        <p:txBody>
          <a:bodyPr>
            <a:normAutofit/>
          </a:bodyPr>
          <a:lstStyle/>
          <a:p>
            <a:r>
              <a:rPr lang="en-US" altLang="zh-TW" sz="5865" dirty="0"/>
              <a:t>C Language Example</a:t>
            </a:r>
            <a:endParaRPr lang="zh-TW" altLang="en-US" sz="5865" dirty="0">
              <a:solidFill>
                <a:schemeClr val="tx1">
                  <a:lumMod val="65000"/>
                  <a:lumOff val="35000"/>
                </a:schemeClr>
              </a:solidFill>
              <a:latin typeface="微软雅黑" panose="020B0503020204020204" pitchFamily="34" charset="-122"/>
              <a:ea typeface="微软雅黑" panose="020B0503020204020204" pitchFamily="34" charset="-122"/>
              <a:cs typeface="+mn-cs"/>
            </a:endParaRPr>
          </a:p>
        </p:txBody>
      </p:sp>
      <p:grpSp>
        <p:nvGrpSpPr>
          <p:cNvPr id="17" name="群組 16">
            <a:extLst>
              <a:ext uri="{FF2B5EF4-FFF2-40B4-BE49-F238E27FC236}">
                <a16:creationId xmlns:a16="http://schemas.microsoft.com/office/drawing/2014/main" id="{67D2B581-E7EF-4C1C-8AF2-F2094D5164D0}"/>
              </a:ext>
            </a:extLst>
          </p:cNvPr>
          <p:cNvGrpSpPr/>
          <p:nvPr/>
        </p:nvGrpSpPr>
        <p:grpSpPr>
          <a:xfrm>
            <a:off x="1922137" y="1744579"/>
            <a:ext cx="8822063" cy="4623381"/>
            <a:chOff x="68329" y="-3622"/>
            <a:chExt cx="11869913" cy="6852845"/>
          </a:xfrm>
        </p:grpSpPr>
        <p:pic>
          <p:nvPicPr>
            <p:cNvPr id="18" name="圖片 17" descr="main.c [HW2] - Code::Blocks 20.03">
              <a:extLst>
                <a:ext uri="{FF2B5EF4-FFF2-40B4-BE49-F238E27FC236}">
                  <a16:creationId xmlns:a16="http://schemas.microsoft.com/office/drawing/2014/main" id="{1CBFD849-EC10-4B7D-8656-B29786996A98}"/>
                </a:ext>
              </a:extLst>
            </p:cNvPr>
            <p:cNvPicPr>
              <a:picLocks noChangeAspect="1"/>
            </p:cNvPicPr>
            <p:nvPr/>
          </p:nvPicPr>
          <p:blipFill rotWithShape="1">
            <a:blip r:embed="rId2">
              <a:extLst>
                <a:ext uri="{28A0092B-C50C-407E-A947-70E740481C1C}">
                  <a14:useLocalDpi xmlns:a14="http://schemas.microsoft.com/office/drawing/2010/main" val="0"/>
                </a:ext>
              </a:extLst>
            </a:blip>
            <a:srcRect b="7961"/>
            <a:stretch/>
          </p:blipFill>
          <p:spPr>
            <a:xfrm>
              <a:off x="68329" y="-3622"/>
              <a:ext cx="9649455" cy="6852845"/>
            </a:xfrm>
            <a:prstGeom prst="rect">
              <a:avLst/>
            </a:prstGeom>
            <a:ln>
              <a:solidFill>
                <a:srgbClr val="7030A0"/>
              </a:solidFill>
            </a:ln>
          </p:spPr>
        </p:pic>
        <p:pic>
          <p:nvPicPr>
            <p:cNvPr id="19" name="圖片 18" descr="D:\CodeBlocks\projects\HW2\bin\Debug\HW2.exe ">
              <a:extLst>
                <a:ext uri="{FF2B5EF4-FFF2-40B4-BE49-F238E27FC236}">
                  <a16:creationId xmlns:a16="http://schemas.microsoft.com/office/drawing/2014/main" id="{944AC65E-6237-4055-B6D7-A6A14362B8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6268" y="3057677"/>
              <a:ext cx="5194594" cy="1747806"/>
            </a:xfrm>
            <a:prstGeom prst="rect">
              <a:avLst/>
            </a:prstGeom>
          </p:spPr>
        </p:pic>
        <p:sp>
          <p:nvSpPr>
            <p:cNvPr id="20" name="文字方塊 19">
              <a:extLst>
                <a:ext uri="{FF2B5EF4-FFF2-40B4-BE49-F238E27FC236}">
                  <a16:creationId xmlns:a16="http://schemas.microsoft.com/office/drawing/2014/main" id="{88D9406E-66AB-438D-9042-DCA73904BFD1}"/>
                </a:ext>
              </a:extLst>
            </p:cNvPr>
            <p:cNvSpPr txBox="1"/>
            <p:nvPr/>
          </p:nvSpPr>
          <p:spPr>
            <a:xfrm>
              <a:off x="3163394" y="3358125"/>
              <a:ext cx="1640986" cy="684097"/>
            </a:xfrm>
            <a:prstGeom prst="rect">
              <a:avLst/>
            </a:prstGeom>
            <a:noFill/>
          </p:spPr>
          <p:txBody>
            <a:bodyPr wrap="square" rtlCol="0">
              <a:spAutoFit/>
            </a:bodyPr>
            <a:lstStyle/>
            <a:p>
              <a:r>
                <a:rPr lang="zh-TW" altLang="en-US" sz="2399" b="1" dirty="0">
                  <a:solidFill>
                    <a:srgbClr val="FFC000"/>
                  </a:solidFill>
                  <a:latin typeface="+mn-ea"/>
                </a:rPr>
                <a:t>主程式</a:t>
              </a:r>
            </a:p>
          </p:txBody>
        </p:sp>
        <p:sp>
          <p:nvSpPr>
            <p:cNvPr id="21" name="文字方塊 20">
              <a:extLst>
                <a:ext uri="{FF2B5EF4-FFF2-40B4-BE49-F238E27FC236}">
                  <a16:creationId xmlns:a16="http://schemas.microsoft.com/office/drawing/2014/main" id="{56ECFED0-1127-4486-812A-74061781B3D0}"/>
                </a:ext>
              </a:extLst>
            </p:cNvPr>
            <p:cNvSpPr txBox="1"/>
            <p:nvPr/>
          </p:nvSpPr>
          <p:spPr>
            <a:xfrm>
              <a:off x="7598162" y="2266601"/>
              <a:ext cx="1924232" cy="684097"/>
            </a:xfrm>
            <a:prstGeom prst="rect">
              <a:avLst/>
            </a:prstGeom>
            <a:noFill/>
          </p:spPr>
          <p:txBody>
            <a:bodyPr wrap="square">
              <a:spAutoFit/>
            </a:bodyPr>
            <a:lstStyle/>
            <a:p>
              <a:r>
                <a:rPr lang="zh-TW" altLang="en-US" sz="2399" b="1" dirty="0">
                  <a:solidFill>
                    <a:srgbClr val="00B050"/>
                  </a:solidFill>
                  <a:latin typeface="+mn-ea"/>
                </a:rPr>
                <a:t>執行結果</a:t>
              </a:r>
            </a:p>
          </p:txBody>
        </p:sp>
        <p:sp>
          <p:nvSpPr>
            <p:cNvPr id="22" name="文字方塊 21">
              <a:extLst>
                <a:ext uri="{FF2B5EF4-FFF2-40B4-BE49-F238E27FC236}">
                  <a16:creationId xmlns:a16="http://schemas.microsoft.com/office/drawing/2014/main" id="{C261D0D5-CC41-4E6A-B99D-5C8AA08728FC}"/>
                </a:ext>
              </a:extLst>
            </p:cNvPr>
            <p:cNvSpPr txBox="1"/>
            <p:nvPr/>
          </p:nvSpPr>
          <p:spPr>
            <a:xfrm>
              <a:off x="1427007" y="4435007"/>
              <a:ext cx="4934069" cy="593049"/>
            </a:xfrm>
            <a:prstGeom prst="rect">
              <a:avLst/>
            </a:prstGeom>
            <a:noFill/>
            <a:ln>
              <a:noFill/>
            </a:ln>
          </p:spPr>
          <p:txBody>
            <a:bodyPr wrap="square">
              <a:spAutoFit/>
            </a:bodyPr>
            <a:lstStyle/>
            <a:p>
              <a:r>
                <a:rPr lang="zh-TW" altLang="en-US" sz="2000" b="1" dirty="0">
                  <a:solidFill>
                    <a:srgbClr val="0070C0"/>
                  </a:solidFill>
                  <a:latin typeface="+mn-ea"/>
                </a:rPr>
                <a:t>編譯結果</a:t>
              </a:r>
              <a:r>
                <a:rPr lang="en-US" altLang="zh-TW" sz="2000" b="1" dirty="0">
                  <a:solidFill>
                    <a:srgbClr val="0070C0"/>
                  </a:solidFill>
                  <a:latin typeface="+mn-ea"/>
                </a:rPr>
                <a:t>(debug</a:t>
              </a:r>
              <a:r>
                <a:rPr lang="zh-TW" altLang="en-US" sz="2000" b="1" dirty="0">
                  <a:solidFill>
                    <a:srgbClr val="0070C0"/>
                  </a:solidFill>
                  <a:latin typeface="+mn-ea"/>
                </a:rPr>
                <a:t>要看這裡</a:t>
              </a:r>
              <a:r>
                <a:rPr lang="en-US" altLang="zh-TW" sz="2000" b="1" dirty="0">
                  <a:solidFill>
                    <a:srgbClr val="0070C0"/>
                  </a:solidFill>
                  <a:latin typeface="+mn-ea"/>
                </a:rPr>
                <a:t>)</a:t>
              </a:r>
              <a:endParaRPr lang="zh-TW" altLang="en-US" sz="2000" b="1" dirty="0">
                <a:solidFill>
                  <a:srgbClr val="0070C0"/>
                </a:solidFill>
                <a:latin typeface="+mn-ea"/>
              </a:endParaRPr>
            </a:p>
          </p:txBody>
        </p:sp>
        <p:cxnSp>
          <p:nvCxnSpPr>
            <p:cNvPr id="23" name="直線單箭頭接點 22">
              <a:extLst>
                <a:ext uri="{FF2B5EF4-FFF2-40B4-BE49-F238E27FC236}">
                  <a16:creationId xmlns:a16="http://schemas.microsoft.com/office/drawing/2014/main" id="{1F5947CC-32BB-4B21-92A4-8286F102150D}"/>
                </a:ext>
              </a:extLst>
            </p:cNvPr>
            <p:cNvCxnSpPr>
              <a:cxnSpLocks/>
            </p:cNvCxnSpPr>
            <p:nvPr/>
          </p:nvCxnSpPr>
          <p:spPr>
            <a:xfrm rot="10800000" flipH="1">
              <a:off x="2006370" y="557448"/>
              <a:ext cx="370082" cy="22641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文字方塊 23">
              <a:extLst>
                <a:ext uri="{FF2B5EF4-FFF2-40B4-BE49-F238E27FC236}">
                  <a16:creationId xmlns:a16="http://schemas.microsoft.com/office/drawing/2014/main" id="{0C202CF2-6F3D-4833-8B67-634F549D27A9}"/>
                </a:ext>
              </a:extLst>
            </p:cNvPr>
            <p:cNvSpPr txBox="1"/>
            <p:nvPr/>
          </p:nvSpPr>
          <p:spPr>
            <a:xfrm>
              <a:off x="1243054" y="778970"/>
              <a:ext cx="1086512" cy="684097"/>
            </a:xfrm>
            <a:prstGeom prst="rect">
              <a:avLst/>
            </a:prstGeom>
            <a:noFill/>
          </p:spPr>
          <p:txBody>
            <a:bodyPr wrap="square" rtlCol="0">
              <a:spAutoFit/>
            </a:bodyPr>
            <a:lstStyle/>
            <a:p>
              <a:r>
                <a:rPr lang="zh-TW" altLang="en-US" sz="2399" b="1" dirty="0">
                  <a:solidFill>
                    <a:srgbClr val="FF0000"/>
                  </a:solidFill>
                  <a:latin typeface="微軟正黑體" panose="020B0604030504040204" pitchFamily="34" charset="-120"/>
                  <a:ea typeface="微軟正黑體" panose="020B0604030504040204" pitchFamily="34" charset="-120"/>
                </a:rPr>
                <a:t>編譯</a:t>
              </a:r>
            </a:p>
          </p:txBody>
        </p:sp>
        <p:cxnSp>
          <p:nvCxnSpPr>
            <p:cNvPr id="25" name="直線單箭頭接點 24">
              <a:extLst>
                <a:ext uri="{FF2B5EF4-FFF2-40B4-BE49-F238E27FC236}">
                  <a16:creationId xmlns:a16="http://schemas.microsoft.com/office/drawing/2014/main" id="{8C298CFC-3F51-4830-8235-A83677010EF7}"/>
                </a:ext>
              </a:extLst>
            </p:cNvPr>
            <p:cNvCxnSpPr>
              <a:cxnSpLocks/>
            </p:cNvCxnSpPr>
            <p:nvPr/>
          </p:nvCxnSpPr>
          <p:spPr>
            <a:xfrm flipH="1" flipV="1">
              <a:off x="2583575" y="542064"/>
              <a:ext cx="456267" cy="25718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文字方塊 35">
              <a:extLst>
                <a:ext uri="{FF2B5EF4-FFF2-40B4-BE49-F238E27FC236}">
                  <a16:creationId xmlns:a16="http://schemas.microsoft.com/office/drawing/2014/main" id="{EA3A0910-106A-45DB-9A76-6CC9F486B350}"/>
                </a:ext>
              </a:extLst>
            </p:cNvPr>
            <p:cNvSpPr txBox="1"/>
            <p:nvPr/>
          </p:nvSpPr>
          <p:spPr>
            <a:xfrm>
              <a:off x="2749208" y="755496"/>
              <a:ext cx="1284934" cy="684097"/>
            </a:xfrm>
            <a:prstGeom prst="rect">
              <a:avLst/>
            </a:prstGeom>
            <a:noFill/>
          </p:spPr>
          <p:txBody>
            <a:bodyPr wrap="square" rtlCol="0">
              <a:spAutoFit/>
            </a:bodyPr>
            <a:lstStyle/>
            <a:p>
              <a:pPr algn="ctr"/>
              <a:r>
                <a:rPr lang="zh-TW" altLang="en-US" sz="2399" b="1" dirty="0">
                  <a:solidFill>
                    <a:srgbClr val="FF0000"/>
                  </a:solidFill>
                  <a:latin typeface="微軟正黑體" panose="020B0604030504040204" pitchFamily="34" charset="-120"/>
                  <a:ea typeface="微軟正黑體" panose="020B0604030504040204" pitchFamily="34" charset="-120"/>
                </a:rPr>
                <a:t>執行</a:t>
              </a:r>
            </a:p>
          </p:txBody>
        </p:sp>
        <p:cxnSp>
          <p:nvCxnSpPr>
            <p:cNvPr id="39" name="直線單箭頭接點 38">
              <a:extLst>
                <a:ext uri="{FF2B5EF4-FFF2-40B4-BE49-F238E27FC236}">
                  <a16:creationId xmlns:a16="http://schemas.microsoft.com/office/drawing/2014/main" id="{658B736F-2C84-4034-BEEF-00B515D06593}"/>
                </a:ext>
              </a:extLst>
            </p:cNvPr>
            <p:cNvCxnSpPr>
              <a:cxnSpLocks/>
            </p:cNvCxnSpPr>
            <p:nvPr/>
          </p:nvCxnSpPr>
          <p:spPr>
            <a:xfrm rot="10800000" flipV="1">
              <a:off x="2889308" y="484323"/>
              <a:ext cx="1004738" cy="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26285E00-B863-48E4-87FA-308EC74A1C8E}"/>
                </a:ext>
              </a:extLst>
            </p:cNvPr>
            <p:cNvSpPr txBox="1"/>
            <p:nvPr/>
          </p:nvSpPr>
          <p:spPr>
            <a:xfrm>
              <a:off x="3894042" y="208021"/>
              <a:ext cx="2290121" cy="684097"/>
            </a:xfrm>
            <a:prstGeom prst="rect">
              <a:avLst/>
            </a:prstGeom>
            <a:noFill/>
          </p:spPr>
          <p:txBody>
            <a:bodyPr wrap="square" rtlCol="0">
              <a:spAutoFit/>
            </a:bodyPr>
            <a:lstStyle/>
            <a:p>
              <a:pPr algn="ctr"/>
              <a:r>
                <a:rPr lang="zh-TW" altLang="en-US" sz="2399" b="1" dirty="0">
                  <a:solidFill>
                    <a:srgbClr val="FF0000"/>
                  </a:solidFill>
                  <a:latin typeface="微軟正黑體" panose="020B0604030504040204" pitchFamily="34" charset="-120"/>
                  <a:ea typeface="微軟正黑體" panose="020B0604030504040204" pitchFamily="34" charset="-120"/>
                </a:rPr>
                <a:t>編譯</a:t>
              </a:r>
              <a:r>
                <a:rPr lang="en-US" altLang="zh-TW" sz="2399" b="1" dirty="0">
                  <a:solidFill>
                    <a:srgbClr val="FF0000"/>
                  </a:solidFill>
                  <a:latin typeface="微軟正黑體" panose="020B0604030504040204" pitchFamily="34" charset="-120"/>
                  <a:ea typeface="微軟正黑體" panose="020B0604030504040204" pitchFamily="34" charset="-120"/>
                </a:rPr>
                <a:t>+</a:t>
              </a:r>
              <a:r>
                <a:rPr lang="zh-TW" altLang="en-US" sz="2399" b="1" dirty="0">
                  <a:solidFill>
                    <a:srgbClr val="FF0000"/>
                  </a:solidFill>
                  <a:latin typeface="微軟正黑體" panose="020B0604030504040204" pitchFamily="34" charset="-120"/>
                  <a:ea typeface="微軟正黑體" panose="020B0604030504040204" pitchFamily="34" charset="-120"/>
                </a:rPr>
                <a:t>執行</a:t>
              </a:r>
            </a:p>
          </p:txBody>
        </p:sp>
        <p:sp>
          <p:nvSpPr>
            <p:cNvPr id="41" name="矩形 40">
              <a:extLst>
                <a:ext uri="{FF2B5EF4-FFF2-40B4-BE49-F238E27FC236}">
                  <a16:creationId xmlns:a16="http://schemas.microsoft.com/office/drawing/2014/main" id="{8CB38C33-8B4A-479D-B9A8-1C0BCBE2B086}"/>
                </a:ext>
              </a:extLst>
            </p:cNvPr>
            <p:cNvSpPr/>
            <p:nvPr/>
          </p:nvSpPr>
          <p:spPr>
            <a:xfrm>
              <a:off x="2749208" y="1375809"/>
              <a:ext cx="3768630" cy="2012707"/>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42" name="矩形 41">
              <a:extLst>
                <a:ext uri="{FF2B5EF4-FFF2-40B4-BE49-F238E27FC236}">
                  <a16:creationId xmlns:a16="http://schemas.microsoft.com/office/drawing/2014/main" id="{B21E8091-1FDB-4D79-9038-D575D2ECF5F0}"/>
                </a:ext>
              </a:extLst>
            </p:cNvPr>
            <p:cNvSpPr/>
            <p:nvPr/>
          </p:nvSpPr>
          <p:spPr>
            <a:xfrm>
              <a:off x="6563981" y="2987507"/>
              <a:ext cx="5374261" cy="1867589"/>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43" name="矩形 42">
              <a:extLst>
                <a:ext uri="{FF2B5EF4-FFF2-40B4-BE49-F238E27FC236}">
                  <a16:creationId xmlns:a16="http://schemas.microsoft.com/office/drawing/2014/main" id="{BC4FE899-EEBC-4EBC-9898-60ACEDCDD22F}"/>
                </a:ext>
              </a:extLst>
            </p:cNvPr>
            <p:cNvSpPr/>
            <p:nvPr/>
          </p:nvSpPr>
          <p:spPr>
            <a:xfrm>
              <a:off x="1667098" y="5004582"/>
              <a:ext cx="8050686" cy="1844641"/>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grpSp>
      <p:sp>
        <p:nvSpPr>
          <p:cNvPr id="26" name="矩形 25">
            <a:extLst>
              <a:ext uri="{FF2B5EF4-FFF2-40B4-BE49-F238E27FC236}">
                <a16:creationId xmlns:a16="http://schemas.microsoft.com/office/drawing/2014/main" id="{BDFA5CF8-7439-4AC5-9134-8260A2B13567}"/>
              </a:ext>
            </a:extLst>
          </p:cNvPr>
          <p:cNvSpPr/>
          <p:nvPr/>
        </p:nvSpPr>
        <p:spPr>
          <a:xfrm>
            <a:off x="3439485" y="2654730"/>
            <a:ext cx="397959" cy="1357905"/>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27" name="文字方塊 26">
            <a:extLst>
              <a:ext uri="{FF2B5EF4-FFF2-40B4-BE49-F238E27FC236}">
                <a16:creationId xmlns:a16="http://schemas.microsoft.com/office/drawing/2014/main" id="{5D61062F-B069-42B5-A884-4732919A7257}"/>
              </a:ext>
            </a:extLst>
          </p:cNvPr>
          <p:cNvSpPr txBox="1"/>
          <p:nvPr/>
        </p:nvSpPr>
        <p:spPr>
          <a:xfrm>
            <a:off x="2809737" y="4007082"/>
            <a:ext cx="1219628" cy="461537"/>
          </a:xfrm>
          <a:prstGeom prst="rect">
            <a:avLst/>
          </a:prstGeom>
          <a:noFill/>
        </p:spPr>
        <p:txBody>
          <a:bodyPr wrap="square" rtlCol="0">
            <a:spAutoFit/>
          </a:bodyPr>
          <a:lstStyle/>
          <a:p>
            <a:pPr algn="ctr"/>
            <a:r>
              <a:rPr lang="zh-TW" altLang="en-US" sz="2399" b="1" dirty="0">
                <a:solidFill>
                  <a:srgbClr val="7030A0"/>
                </a:solidFill>
                <a:latin typeface="+mn-ea"/>
              </a:rPr>
              <a:t>行數</a:t>
            </a:r>
          </a:p>
        </p:txBody>
      </p:sp>
    </p:spTree>
    <p:extLst>
      <p:ext uri="{BB962C8B-B14F-4D97-AF65-F5344CB8AC3E}">
        <p14:creationId xmlns:p14="http://schemas.microsoft.com/office/powerpoint/2010/main" val="578238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Code::Block</a:t>
            </a:r>
            <a:r>
              <a:rPr lang="zh-TW" altLang="en-US" sz="2400" dirty="0">
                <a:latin typeface="+mn-ea"/>
                <a:cs typeface="Calibri" panose="020F0502020204030204" pitchFamily="34" charset="0"/>
              </a:rPr>
              <a:t> 環境安裝與操作教學</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a:t>
            </a:r>
            <a:r>
              <a:rPr lang="zh-TW" altLang="en-US" sz="2400" dirty="0">
                <a:latin typeface="+mn-ea"/>
                <a:cs typeface="Calibri" panose="020F0502020204030204" pitchFamily="34" charset="0"/>
              </a:rPr>
              <a:t> </a:t>
            </a:r>
            <a:r>
              <a:rPr lang="en-US" altLang="zh-TW" sz="2400" dirty="0">
                <a:latin typeface="+mn-ea"/>
                <a:cs typeface="Calibri" panose="020F0502020204030204" pitchFamily="34" charset="0"/>
              </a:rPr>
              <a:t>Language </a:t>
            </a:r>
            <a:r>
              <a:rPr lang="zh-TW" altLang="en-US" sz="2400" dirty="0">
                <a:latin typeface="+mn-ea"/>
                <a:cs typeface="Calibri" panose="020F0502020204030204" pitchFamily="34" charset="0"/>
              </a:rPr>
              <a:t>基本觀念</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變數宣告與資料型態</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課堂作業</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Ecourse2 </a:t>
            </a:r>
            <a:r>
              <a:rPr lang="zh-TW" altLang="en-US" sz="2400" dirty="0">
                <a:latin typeface="+mn-ea"/>
                <a:cs typeface="Calibri" panose="020F0502020204030204" pitchFamily="34" charset="0"/>
              </a:rPr>
              <a:t>使用方法</a:t>
            </a:r>
            <a:endParaRPr lang="en-US" altLang="zh-TW" sz="2400" dirty="0">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2780759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20469" y="2434112"/>
            <a:ext cx="4751062" cy="1323439"/>
          </a:xfrm>
          <a:prstGeom prst="rect">
            <a:avLst/>
          </a:prstGeom>
          <a:noFill/>
        </p:spPr>
        <p:txBody>
          <a:bodyPr wrap="square" rtlCol="0">
            <a:spAutoFit/>
          </a:bodyPr>
          <a:lstStyle/>
          <a:p>
            <a:pPr algn="ctr"/>
            <a:r>
              <a:rPr lang="zh-TW" altLang="en-US" sz="8000" dirty="0">
                <a:solidFill>
                  <a:schemeClr val="tx1">
                    <a:lumMod val="65000"/>
                    <a:lumOff val="35000"/>
                  </a:schemeClr>
                </a:solidFill>
                <a:latin typeface="+mj-ea"/>
                <a:ea typeface="+mj-ea"/>
              </a:rPr>
              <a:t>基本觀念</a:t>
            </a:r>
            <a:endParaRPr lang="zh-CN" altLang="en-US" sz="8000" dirty="0">
              <a:solidFill>
                <a:schemeClr val="tx1">
                  <a:lumMod val="65000"/>
                  <a:lumOff val="35000"/>
                </a:schemeClr>
              </a:solidFill>
              <a:latin typeface="+mj-ea"/>
              <a:ea typeface="+mj-ea"/>
            </a:endParaRPr>
          </a:p>
        </p:txBody>
      </p:sp>
    </p:spTree>
    <p:extLst>
      <p:ext uri="{BB962C8B-B14F-4D97-AF65-F5344CB8AC3E}">
        <p14:creationId xmlns:p14="http://schemas.microsoft.com/office/powerpoint/2010/main" val="42121592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advClick="0" advTm="0">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E32789-4BF9-40C4-8585-8A3A38745A03}"/>
              </a:ext>
            </a:extLst>
          </p:cNvPr>
          <p:cNvSpPr>
            <a:spLocks noGrp="1"/>
          </p:cNvSpPr>
          <p:nvPr>
            <p:ph type="title"/>
          </p:nvPr>
        </p:nvSpPr>
        <p:spPr/>
        <p:txBody>
          <a:bodyPr>
            <a:normAutofit/>
          </a:bodyPr>
          <a:lstStyle/>
          <a:p>
            <a:r>
              <a:rPr lang="en-US" altLang="zh-TW" sz="5865" dirty="0"/>
              <a:t>C Language Example</a:t>
            </a:r>
            <a:endParaRPr lang="zh-TW" altLang="en-US" sz="5865" dirty="0">
              <a:solidFill>
                <a:schemeClr val="tx1">
                  <a:lumMod val="65000"/>
                  <a:lumOff val="35000"/>
                </a:schemeClr>
              </a:solidFill>
              <a:latin typeface="微软雅黑" panose="020B0503020204020204" pitchFamily="34" charset="-122"/>
              <a:ea typeface="微软雅黑" panose="020B0503020204020204" pitchFamily="34" charset="-122"/>
              <a:cs typeface="+mn-cs"/>
            </a:endParaRPr>
          </a:p>
        </p:txBody>
      </p:sp>
      <p:grpSp>
        <p:nvGrpSpPr>
          <p:cNvPr id="3" name="群組 2">
            <a:extLst>
              <a:ext uri="{FF2B5EF4-FFF2-40B4-BE49-F238E27FC236}">
                <a16:creationId xmlns:a16="http://schemas.microsoft.com/office/drawing/2014/main" id="{4436009C-5F09-4BA1-9FBD-6A7687560112}"/>
              </a:ext>
            </a:extLst>
          </p:cNvPr>
          <p:cNvGrpSpPr/>
          <p:nvPr/>
        </p:nvGrpSpPr>
        <p:grpSpPr>
          <a:xfrm>
            <a:off x="1579387" y="1744579"/>
            <a:ext cx="9382780" cy="4528205"/>
            <a:chOff x="778436" y="1373831"/>
            <a:chExt cx="10121340" cy="4856867"/>
          </a:xfrm>
        </p:grpSpPr>
        <p:pic>
          <p:nvPicPr>
            <p:cNvPr id="6" name="圖片 5">
              <a:extLst>
                <a:ext uri="{FF2B5EF4-FFF2-40B4-BE49-F238E27FC236}">
                  <a16:creationId xmlns:a16="http://schemas.microsoft.com/office/drawing/2014/main" id="{B8BDEF79-3470-4357-A8E3-E0A8DF03A020}"/>
                </a:ext>
              </a:extLst>
            </p:cNvPr>
            <p:cNvPicPr>
              <a:picLocks noChangeAspect="1"/>
            </p:cNvPicPr>
            <p:nvPr/>
          </p:nvPicPr>
          <p:blipFill rotWithShape="1">
            <a:blip r:embed="rId2">
              <a:extLst>
                <a:ext uri="{28A0092B-C50C-407E-A947-70E740481C1C}">
                  <a14:useLocalDpi xmlns:a14="http://schemas.microsoft.com/office/drawing/2010/main" val="0"/>
                </a:ext>
              </a:extLst>
            </a:blip>
            <a:srcRect t="1" r="7271" b="11351"/>
            <a:stretch/>
          </p:blipFill>
          <p:spPr>
            <a:xfrm>
              <a:off x="778436" y="1373831"/>
              <a:ext cx="10121340" cy="4856867"/>
            </a:xfrm>
            <a:prstGeom prst="rect">
              <a:avLst/>
            </a:prstGeom>
          </p:spPr>
        </p:pic>
        <p:sp>
          <p:nvSpPr>
            <p:cNvPr id="26" name="矩形 25">
              <a:extLst>
                <a:ext uri="{FF2B5EF4-FFF2-40B4-BE49-F238E27FC236}">
                  <a16:creationId xmlns:a16="http://schemas.microsoft.com/office/drawing/2014/main" id="{6FCBEA4E-5ADF-44D2-93B3-5ACD1EB5E53D}"/>
                </a:ext>
              </a:extLst>
            </p:cNvPr>
            <p:cNvSpPr/>
            <p:nvPr/>
          </p:nvSpPr>
          <p:spPr>
            <a:xfrm>
              <a:off x="6252904" y="2049032"/>
              <a:ext cx="1195211" cy="396001"/>
            </a:xfrm>
            <a:prstGeom prst="rect">
              <a:avLst/>
            </a:prstGeom>
          </p:spPr>
          <p:txBody>
            <a:bodyPr wrap="none">
              <a:spAutoFit/>
            </a:bodyPr>
            <a:lstStyle/>
            <a:p>
              <a:r>
                <a:rPr lang="zh-TW" altLang="en-US" sz="1799" b="1" dirty="0">
                  <a:solidFill>
                    <a:srgbClr val="0070C0"/>
                  </a:solidFill>
                  <a:latin typeface="+mn-ea"/>
                </a:rPr>
                <a:t>程式註解</a:t>
              </a:r>
            </a:p>
          </p:txBody>
        </p:sp>
        <p:sp>
          <p:nvSpPr>
            <p:cNvPr id="27" name="矩形 26">
              <a:extLst>
                <a:ext uri="{FF2B5EF4-FFF2-40B4-BE49-F238E27FC236}">
                  <a16:creationId xmlns:a16="http://schemas.microsoft.com/office/drawing/2014/main" id="{EE6F1B34-53D5-4819-93B5-ED12E66641D4}"/>
                </a:ext>
              </a:extLst>
            </p:cNvPr>
            <p:cNvSpPr/>
            <p:nvPr/>
          </p:nvSpPr>
          <p:spPr>
            <a:xfrm>
              <a:off x="5797341" y="1603413"/>
              <a:ext cx="1942218" cy="396001"/>
            </a:xfrm>
            <a:prstGeom prst="rect">
              <a:avLst/>
            </a:prstGeom>
          </p:spPr>
          <p:txBody>
            <a:bodyPr wrap="none">
              <a:spAutoFit/>
            </a:bodyPr>
            <a:lstStyle/>
            <a:p>
              <a:r>
                <a:rPr lang="zh-TW" altLang="en-US" sz="1799" b="1" dirty="0">
                  <a:solidFill>
                    <a:schemeClr val="accent5"/>
                  </a:solidFill>
                  <a:latin typeface="+mn-ea"/>
                </a:rPr>
                <a:t>標頭檔與函式庫</a:t>
              </a:r>
            </a:p>
          </p:txBody>
        </p:sp>
        <p:sp>
          <p:nvSpPr>
            <p:cNvPr id="28" name="矩形 27">
              <a:extLst>
                <a:ext uri="{FF2B5EF4-FFF2-40B4-BE49-F238E27FC236}">
                  <a16:creationId xmlns:a16="http://schemas.microsoft.com/office/drawing/2014/main" id="{1FCC6F76-F894-4D12-A135-7973C7EB806E}"/>
                </a:ext>
              </a:extLst>
            </p:cNvPr>
            <p:cNvSpPr/>
            <p:nvPr/>
          </p:nvSpPr>
          <p:spPr>
            <a:xfrm>
              <a:off x="5378185" y="2595143"/>
              <a:ext cx="946208" cy="396001"/>
            </a:xfrm>
            <a:prstGeom prst="rect">
              <a:avLst/>
            </a:prstGeom>
          </p:spPr>
          <p:txBody>
            <a:bodyPr wrap="none">
              <a:spAutoFit/>
            </a:bodyPr>
            <a:lstStyle/>
            <a:p>
              <a:r>
                <a:rPr lang="zh-TW" altLang="en-US" sz="1799" b="1" dirty="0">
                  <a:solidFill>
                    <a:srgbClr val="00B050"/>
                  </a:solidFill>
                  <a:latin typeface="+mn-ea"/>
                </a:rPr>
                <a:t>主程式</a:t>
              </a:r>
            </a:p>
          </p:txBody>
        </p:sp>
        <p:sp>
          <p:nvSpPr>
            <p:cNvPr id="29" name="矩形 28">
              <a:extLst>
                <a:ext uri="{FF2B5EF4-FFF2-40B4-BE49-F238E27FC236}">
                  <a16:creationId xmlns:a16="http://schemas.microsoft.com/office/drawing/2014/main" id="{762BE2C1-B553-46D3-84A5-2A3382EEA1F8}"/>
                </a:ext>
              </a:extLst>
            </p:cNvPr>
            <p:cNvSpPr/>
            <p:nvPr/>
          </p:nvSpPr>
          <p:spPr>
            <a:xfrm>
              <a:off x="5127927" y="2943045"/>
              <a:ext cx="1195211" cy="396001"/>
            </a:xfrm>
            <a:prstGeom prst="rect">
              <a:avLst/>
            </a:prstGeom>
          </p:spPr>
          <p:txBody>
            <a:bodyPr wrap="none">
              <a:spAutoFit/>
            </a:bodyPr>
            <a:lstStyle/>
            <a:p>
              <a:r>
                <a:rPr lang="zh-TW" altLang="en-US" sz="1799" b="1" dirty="0">
                  <a:solidFill>
                    <a:srgbClr val="7030A0"/>
                  </a:solidFill>
                  <a:latin typeface="+mn-ea"/>
                </a:rPr>
                <a:t>宣告變數</a:t>
              </a:r>
            </a:p>
          </p:txBody>
        </p:sp>
        <p:sp>
          <p:nvSpPr>
            <p:cNvPr id="30" name="矩形 29">
              <a:extLst>
                <a:ext uri="{FF2B5EF4-FFF2-40B4-BE49-F238E27FC236}">
                  <a16:creationId xmlns:a16="http://schemas.microsoft.com/office/drawing/2014/main" id="{04D45239-D507-4A82-90C3-F7AD659BD78B}"/>
                </a:ext>
              </a:extLst>
            </p:cNvPr>
            <p:cNvSpPr/>
            <p:nvPr/>
          </p:nvSpPr>
          <p:spPr>
            <a:xfrm>
              <a:off x="6019376" y="3347305"/>
              <a:ext cx="1195211" cy="396001"/>
            </a:xfrm>
            <a:prstGeom prst="rect">
              <a:avLst/>
            </a:prstGeom>
          </p:spPr>
          <p:txBody>
            <a:bodyPr wrap="none">
              <a:spAutoFit/>
            </a:bodyPr>
            <a:lstStyle/>
            <a:p>
              <a:r>
                <a:rPr lang="zh-TW" altLang="en-US" sz="1799" b="1" dirty="0">
                  <a:solidFill>
                    <a:srgbClr val="92D050"/>
                  </a:solidFill>
                  <a:latin typeface="+mn-ea"/>
                </a:rPr>
                <a:t>輸出輸入</a:t>
              </a:r>
            </a:p>
          </p:txBody>
        </p:sp>
        <p:sp>
          <p:nvSpPr>
            <p:cNvPr id="38" name="矩形 37">
              <a:extLst>
                <a:ext uri="{FF2B5EF4-FFF2-40B4-BE49-F238E27FC236}">
                  <a16:creationId xmlns:a16="http://schemas.microsoft.com/office/drawing/2014/main" id="{245DF2C7-9A1F-4CE3-9809-0ED1D9C769F4}"/>
                </a:ext>
              </a:extLst>
            </p:cNvPr>
            <p:cNvSpPr/>
            <p:nvPr/>
          </p:nvSpPr>
          <p:spPr>
            <a:xfrm>
              <a:off x="5864064" y="3801706"/>
              <a:ext cx="1195211" cy="396001"/>
            </a:xfrm>
            <a:prstGeom prst="rect">
              <a:avLst/>
            </a:prstGeom>
          </p:spPr>
          <p:txBody>
            <a:bodyPr wrap="none">
              <a:spAutoFit/>
            </a:bodyPr>
            <a:lstStyle/>
            <a:p>
              <a:r>
                <a:rPr lang="zh-TW" altLang="en-US" sz="1799" b="1" dirty="0">
                  <a:solidFill>
                    <a:srgbClr val="C00000"/>
                  </a:solidFill>
                  <a:latin typeface="+mn-ea"/>
                </a:rPr>
                <a:t>畫面停留</a:t>
              </a:r>
            </a:p>
          </p:txBody>
        </p:sp>
      </p:grpSp>
      <p:sp>
        <p:nvSpPr>
          <p:cNvPr id="4" name="矩形: 圓角 3">
            <a:extLst>
              <a:ext uri="{FF2B5EF4-FFF2-40B4-BE49-F238E27FC236}">
                <a16:creationId xmlns:a16="http://schemas.microsoft.com/office/drawing/2014/main" id="{1103273B-8D25-4D33-A199-CE9F730904CD}"/>
              </a:ext>
            </a:extLst>
          </p:cNvPr>
          <p:cNvSpPr/>
          <p:nvPr/>
        </p:nvSpPr>
        <p:spPr>
          <a:xfrm>
            <a:off x="4366397" y="1963712"/>
            <a:ext cx="1865663" cy="398045"/>
          </a:xfrm>
          <a:prstGeom prst="roundRect">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圓角 17">
            <a:extLst>
              <a:ext uri="{FF2B5EF4-FFF2-40B4-BE49-F238E27FC236}">
                <a16:creationId xmlns:a16="http://schemas.microsoft.com/office/drawing/2014/main" id="{777B35B6-209B-46BC-A764-2E863AFCF8F3}"/>
              </a:ext>
            </a:extLst>
          </p:cNvPr>
          <p:cNvSpPr/>
          <p:nvPr/>
        </p:nvSpPr>
        <p:spPr>
          <a:xfrm>
            <a:off x="4344141" y="2361758"/>
            <a:ext cx="2385133" cy="403660"/>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矩形: 圓角 18">
            <a:extLst>
              <a:ext uri="{FF2B5EF4-FFF2-40B4-BE49-F238E27FC236}">
                <a16:creationId xmlns:a16="http://schemas.microsoft.com/office/drawing/2014/main" id="{85794403-C15F-4DD8-A605-A915808B19FA}"/>
              </a:ext>
            </a:extLst>
          </p:cNvPr>
          <p:cNvSpPr/>
          <p:nvPr/>
        </p:nvSpPr>
        <p:spPr>
          <a:xfrm>
            <a:off x="4366543" y="2916363"/>
            <a:ext cx="1519352" cy="245783"/>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矩形: 圓角 19">
            <a:extLst>
              <a:ext uri="{FF2B5EF4-FFF2-40B4-BE49-F238E27FC236}">
                <a16:creationId xmlns:a16="http://schemas.microsoft.com/office/drawing/2014/main" id="{B0EF4C02-B798-4585-A383-4CC5B30EA173}"/>
              </a:ext>
            </a:extLst>
          </p:cNvPr>
          <p:cNvSpPr/>
          <p:nvPr/>
        </p:nvSpPr>
        <p:spPr>
          <a:xfrm>
            <a:off x="4730716" y="3285427"/>
            <a:ext cx="933237" cy="235692"/>
          </a:xfrm>
          <a:prstGeom prst="round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圓角 20">
            <a:extLst>
              <a:ext uri="{FF2B5EF4-FFF2-40B4-BE49-F238E27FC236}">
                <a16:creationId xmlns:a16="http://schemas.microsoft.com/office/drawing/2014/main" id="{EED1CD46-D1CA-472E-AD30-031BA2EAD320}"/>
              </a:ext>
            </a:extLst>
          </p:cNvPr>
          <p:cNvSpPr/>
          <p:nvPr/>
        </p:nvSpPr>
        <p:spPr>
          <a:xfrm>
            <a:off x="4786097" y="3665477"/>
            <a:ext cx="1730114" cy="235692"/>
          </a:xfrm>
          <a:prstGeom prst="round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圓角 21">
            <a:extLst>
              <a:ext uri="{FF2B5EF4-FFF2-40B4-BE49-F238E27FC236}">
                <a16:creationId xmlns:a16="http://schemas.microsoft.com/office/drawing/2014/main" id="{23C14147-6867-4D08-AAA3-A596BD385607}"/>
              </a:ext>
            </a:extLst>
          </p:cNvPr>
          <p:cNvSpPr/>
          <p:nvPr/>
        </p:nvSpPr>
        <p:spPr>
          <a:xfrm>
            <a:off x="4743857" y="4074917"/>
            <a:ext cx="1620417" cy="235692"/>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627234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D1A4EB-985F-4AAB-B1A1-79A4A04B9326}"/>
              </a:ext>
            </a:extLst>
          </p:cNvPr>
          <p:cNvSpPr>
            <a:spLocks noGrp="1"/>
          </p:cNvSpPr>
          <p:nvPr>
            <p:ph type="title"/>
          </p:nvPr>
        </p:nvSpPr>
        <p:spPr/>
        <p:txBody>
          <a:bodyPr/>
          <a:lstStyle/>
          <a:p>
            <a:r>
              <a:rPr lang="en-US" altLang="zh-TW" dirty="0"/>
              <a:t>C Language Example</a:t>
            </a:r>
            <a:endParaRPr lang="zh-TW" altLang="en-US" dirty="0"/>
          </a:p>
        </p:txBody>
      </p:sp>
      <p:sp>
        <p:nvSpPr>
          <p:cNvPr id="3" name="內容版面配置區 2">
            <a:extLst>
              <a:ext uri="{FF2B5EF4-FFF2-40B4-BE49-F238E27FC236}">
                <a16:creationId xmlns:a16="http://schemas.microsoft.com/office/drawing/2014/main" id="{0DCFD15C-06E8-46EE-8981-56CE309FE4E6}"/>
              </a:ext>
            </a:extLst>
          </p:cNvPr>
          <p:cNvSpPr>
            <a:spLocks noGrp="1"/>
          </p:cNvSpPr>
          <p:nvPr>
            <p:ph idx="1"/>
          </p:nvPr>
        </p:nvSpPr>
        <p:spPr>
          <a:xfrm>
            <a:off x="839823" y="1921446"/>
            <a:ext cx="997856" cy="484403"/>
          </a:xfrm>
        </p:spPr>
        <p:txBody>
          <a:bodyPr/>
          <a:lstStyle/>
          <a:p>
            <a:r>
              <a:rPr lang="en-US" altLang="zh-TW" dirty="0"/>
              <a:t>Demo:</a:t>
            </a:r>
          </a:p>
        </p:txBody>
      </p:sp>
      <p:pic>
        <p:nvPicPr>
          <p:cNvPr id="6" name="螢幕錄製 5">
            <a:hlinkClick r:id="" action="ppaction://media"/>
            <a:extLst>
              <a:ext uri="{FF2B5EF4-FFF2-40B4-BE49-F238E27FC236}">
                <a16:creationId xmlns:a16="http://schemas.microsoft.com/office/drawing/2014/main" id="{5BD25E3F-AF8C-46FF-A46C-94CB78397826}"/>
              </a:ext>
            </a:extLst>
          </p:cNvPr>
          <p:cNvPicPr>
            <a:picLocks noChangeAspect="1"/>
          </p:cNvPicPr>
          <p:nvPr>
            <a:videoFile r:link="rId1"/>
            <p:extLst>
              <p:ext uri="{DAA4B4D4-6D71-4841-9C94-3DE7FCFB9230}">
                <p14:media xmlns:p14="http://schemas.microsoft.com/office/powerpoint/2010/main" r:embed="rId2">
                  <p14:trim st="3389" end="2118.6"/>
                </p14:media>
              </p:ext>
            </p:extLst>
          </p:nvPr>
        </p:nvPicPr>
        <p:blipFill>
          <a:blip r:embed="rId4"/>
          <a:stretch>
            <a:fillRect/>
          </a:stretch>
        </p:blipFill>
        <p:spPr>
          <a:xfrm>
            <a:off x="3035872" y="1613875"/>
            <a:ext cx="8783988" cy="4754562"/>
          </a:xfrm>
          <a:prstGeom prst="rect">
            <a:avLst/>
          </a:prstGeom>
        </p:spPr>
      </p:pic>
    </p:spTree>
    <p:extLst>
      <p:ext uri="{BB962C8B-B14F-4D97-AF65-F5344CB8AC3E}">
        <p14:creationId xmlns:p14="http://schemas.microsoft.com/office/powerpoint/2010/main" val="151484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7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a:extLst>
              <a:ext uri="{FF2B5EF4-FFF2-40B4-BE49-F238E27FC236}">
                <a16:creationId xmlns:a16="http://schemas.microsoft.com/office/drawing/2014/main" id="{F8625C01-1067-4E67-B3E2-FB6508D18E17}"/>
              </a:ext>
            </a:extLst>
          </p:cNvPr>
          <p:cNvPicPr>
            <a:picLocks noChangeAspect="1"/>
          </p:cNvPicPr>
          <p:nvPr/>
        </p:nvPicPr>
        <p:blipFill rotWithShape="1">
          <a:blip r:embed="rId2">
            <a:extLst>
              <a:ext uri="{28A0092B-C50C-407E-A947-70E740481C1C}">
                <a14:useLocalDpi xmlns:a14="http://schemas.microsoft.com/office/drawing/2010/main" val="0"/>
              </a:ext>
            </a:extLst>
          </a:blip>
          <a:srcRect l="19974" t="1" r="20918" b="41684"/>
          <a:stretch/>
        </p:blipFill>
        <p:spPr>
          <a:xfrm>
            <a:off x="8370916" y="4965306"/>
            <a:ext cx="3656506" cy="1821203"/>
          </a:xfrm>
          <a:prstGeom prst="rect">
            <a:avLst/>
          </a:prstGeom>
        </p:spPr>
      </p:pic>
      <p:sp>
        <p:nvSpPr>
          <p:cNvPr id="2" name="標題 1">
            <a:extLst>
              <a:ext uri="{FF2B5EF4-FFF2-40B4-BE49-F238E27FC236}">
                <a16:creationId xmlns:a16="http://schemas.microsoft.com/office/drawing/2014/main" id="{EF15B361-19A9-4102-8369-41110EEB1C63}"/>
              </a:ext>
            </a:extLst>
          </p:cNvPr>
          <p:cNvSpPr>
            <a:spLocks noGrp="1"/>
          </p:cNvSpPr>
          <p:nvPr>
            <p:ph type="title"/>
          </p:nvPr>
        </p:nvSpPr>
        <p:spPr/>
        <p:txBody>
          <a:bodyPr/>
          <a:lstStyle/>
          <a:p>
            <a:r>
              <a:rPr lang="zh-TW" altLang="en-US" dirty="0"/>
              <a:t>基本觀念</a:t>
            </a:r>
          </a:p>
        </p:txBody>
      </p:sp>
      <p:sp>
        <p:nvSpPr>
          <p:cNvPr id="3" name="內容版面配置區 2">
            <a:extLst>
              <a:ext uri="{FF2B5EF4-FFF2-40B4-BE49-F238E27FC236}">
                <a16:creationId xmlns:a16="http://schemas.microsoft.com/office/drawing/2014/main" id="{9CD4BA0C-A97D-43EF-BE95-FCE8509E6A0C}"/>
              </a:ext>
            </a:extLst>
          </p:cNvPr>
          <p:cNvSpPr>
            <a:spLocks noGrp="1"/>
          </p:cNvSpPr>
          <p:nvPr>
            <p:ph idx="1"/>
          </p:nvPr>
        </p:nvSpPr>
        <p:spPr>
          <a:xfrm>
            <a:off x="1024128" y="1824772"/>
            <a:ext cx="9982228" cy="4685083"/>
          </a:xfrm>
        </p:spPr>
        <p:txBody>
          <a:bodyPr>
            <a:normAutofit fontScale="47500" lnSpcReduction="20000"/>
          </a:bodyPr>
          <a:lstStyle/>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引入函式庫：</a:t>
            </a:r>
            <a:r>
              <a:rPr lang="en-US" altLang="zh-TW" sz="3400" dirty="0">
                <a:cs typeface="Calibri" panose="020F0502020204030204" pitchFamily="34" charset="0"/>
              </a:rPr>
              <a:t> </a:t>
            </a:r>
            <a:r>
              <a:rPr lang="en-US" altLang="zh-TW" sz="3800" dirty="0">
                <a:solidFill>
                  <a:srgbClr val="FFC000"/>
                </a:solidFill>
                <a:cs typeface="Calibri" panose="020F0502020204030204" pitchFamily="34" charset="0"/>
              </a:rPr>
              <a:t>#include </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函式庫</a:t>
            </a:r>
            <a:r>
              <a:rPr lang="zh-TW" altLang="en-US" sz="2500" dirty="0">
                <a:latin typeface="+mn-ea"/>
                <a:cs typeface="Calibri" panose="020F0502020204030204" pitchFamily="34" charset="0"/>
              </a:rPr>
              <a:t>	</a:t>
            </a:r>
            <a:endParaRPr lang="en-US" altLang="zh-TW" sz="2500" dirty="0">
              <a:latin typeface="+mn-ea"/>
              <a:cs typeface="Calibri" panose="020F0502020204030204" pitchFamily="34" charset="0"/>
            </a:endParaRPr>
          </a:p>
          <a:p>
            <a:pPr marL="0" indent="0">
              <a:lnSpc>
                <a:spcPct val="120000"/>
              </a:lnSpc>
              <a:buClr>
                <a:schemeClr val="accent5"/>
              </a:buClr>
              <a:buNone/>
            </a:pPr>
            <a:r>
              <a:rPr lang="en-US" altLang="zh-TW" sz="2900" dirty="0">
                <a:latin typeface="+mn-ea"/>
                <a:cs typeface="Calibri" panose="020F0502020204030204" pitchFamily="34" charset="0"/>
              </a:rPr>
              <a:t>          ex: </a:t>
            </a:r>
            <a:r>
              <a:rPr lang="en-US" altLang="zh-TW" sz="3800" dirty="0">
                <a:solidFill>
                  <a:srgbClr val="FFC000"/>
                </a:solidFill>
                <a:cs typeface="Calibri" panose="020F0502020204030204" pitchFamily="34" charset="0"/>
              </a:rPr>
              <a:t>#include &lt;</a:t>
            </a:r>
            <a:r>
              <a:rPr lang="en-US" altLang="zh-TW" sz="3800" dirty="0" err="1">
                <a:solidFill>
                  <a:srgbClr val="FFC000"/>
                </a:solidFill>
                <a:cs typeface="Calibri" panose="020F0502020204030204" pitchFamily="34" charset="0"/>
              </a:rPr>
              <a:t>stdio.h</a:t>
            </a:r>
            <a:r>
              <a:rPr lang="en-US" altLang="zh-TW" sz="3800" dirty="0">
                <a:solidFill>
                  <a:srgbClr val="FFC000"/>
                </a:solidFill>
                <a:cs typeface="Calibri" panose="020F0502020204030204" pitchFamily="34" charset="0"/>
              </a:rPr>
              <a:t>&gt;</a:t>
            </a:r>
            <a:r>
              <a:rPr lang="zh-TW" altLang="en-US" sz="2900" dirty="0">
                <a:latin typeface="+mn-ea"/>
                <a:cs typeface="Calibri" panose="020F0502020204030204" pitchFamily="34" charset="0"/>
              </a:rPr>
              <a:t>意思為告訴電腦把</a:t>
            </a:r>
            <a:r>
              <a:rPr lang="en-US" altLang="zh-TW" sz="3800" dirty="0" err="1">
                <a:cs typeface="Calibri" panose="020F0502020204030204" pitchFamily="34" charset="0"/>
              </a:rPr>
              <a:t>stdio.h</a:t>
            </a:r>
            <a:r>
              <a:rPr lang="zh-TW" altLang="en-US" sz="2900" dirty="0">
                <a:latin typeface="+mn-ea"/>
                <a:cs typeface="Calibri" panose="020F0502020204030204" pitchFamily="34" charset="0"/>
              </a:rPr>
              <a:t>這個檔案</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含括</a:t>
            </a:r>
            <a:r>
              <a:rPr lang="en-US" altLang="zh-TW" sz="2900" dirty="0">
                <a:latin typeface="+mn-ea"/>
                <a:cs typeface="Calibri" panose="020F0502020204030204" pitchFamily="34" charset="0"/>
              </a:rPr>
              <a:t>”(include)</a:t>
            </a:r>
            <a:r>
              <a:rPr lang="zh-TW" altLang="en-US" sz="2900" dirty="0">
                <a:latin typeface="+mn-ea"/>
                <a:cs typeface="Calibri" panose="020F0502020204030204" pitchFamily="34" charset="0"/>
              </a:rPr>
              <a:t>進來。</a:t>
            </a:r>
            <a:r>
              <a:rPr lang="en-US" altLang="zh-TW" sz="3800" dirty="0" err="1">
                <a:cs typeface="Calibri" panose="020F0502020204030204" pitchFamily="34" charset="0"/>
              </a:rPr>
              <a:t>stdio</a:t>
            </a:r>
            <a:r>
              <a:rPr lang="zh-TW" altLang="en-US" sz="2900" dirty="0">
                <a:latin typeface="+mn-ea"/>
                <a:cs typeface="Calibri" panose="020F0502020204030204" pitchFamily="34" charset="0"/>
              </a:rPr>
              <a:t>是</a:t>
            </a:r>
            <a:r>
              <a:rPr lang="en-US" altLang="zh-TW" sz="3800" dirty="0">
                <a:cs typeface="Calibri" panose="020F0502020204030204" pitchFamily="34" charset="0"/>
              </a:rPr>
              <a:t>standard input/output	</a:t>
            </a:r>
            <a:r>
              <a:rPr lang="zh-TW" altLang="en-US" sz="2900" dirty="0">
                <a:latin typeface="+mn-ea"/>
                <a:cs typeface="Calibri" panose="020F0502020204030204" pitchFamily="34" charset="0"/>
              </a:rPr>
              <a:t>的縮寫即標準輸入與輸出，像是</a:t>
            </a:r>
            <a:r>
              <a:rPr lang="en-US" altLang="zh-TW" sz="3800" dirty="0">
                <a:cs typeface="Calibri" panose="020F0502020204030204" pitchFamily="34" charset="0"/>
              </a:rPr>
              <a:t>printf()</a:t>
            </a:r>
            <a:r>
              <a:rPr lang="zh-TW" altLang="en-US" sz="2900" dirty="0">
                <a:latin typeface="+mn-ea"/>
                <a:cs typeface="Calibri" panose="020F0502020204030204" pitchFamily="34" charset="0"/>
              </a:rPr>
              <a:t>函數的格式也是定義在</a:t>
            </a:r>
            <a:r>
              <a:rPr lang="en-US" altLang="zh-TW" sz="3800" dirty="0" err="1">
                <a:cs typeface="Calibri" panose="020F0502020204030204" pitchFamily="34" charset="0"/>
              </a:rPr>
              <a:t>stdio.h</a:t>
            </a:r>
            <a:r>
              <a:rPr lang="zh-TW" altLang="en-US" sz="2900" dirty="0">
                <a:latin typeface="+mn-ea"/>
                <a:cs typeface="Calibri" panose="020F0502020204030204" pitchFamily="34" charset="0"/>
              </a:rPr>
              <a:t>中。</a:t>
            </a:r>
            <a:endParaRPr lang="en-US" altLang="zh-TW" sz="2900" dirty="0">
              <a:latin typeface="+mn-ea"/>
              <a:cs typeface="Calibri" panose="020F0502020204030204" pitchFamily="34" charset="0"/>
            </a:endParaRPr>
          </a:p>
          <a:p>
            <a:pPr marL="0" indent="0">
              <a:lnSpc>
                <a:spcPct val="120000"/>
              </a:lnSpc>
              <a:buClr>
                <a:schemeClr val="accent5"/>
              </a:buClr>
              <a:buNone/>
            </a:pPr>
            <a:r>
              <a:rPr lang="zh-TW" altLang="en-US" sz="2900" dirty="0">
                <a:latin typeface="+mn-ea"/>
                <a:cs typeface="Calibri" panose="020F0502020204030204" pitchFamily="34" charset="0"/>
              </a:rPr>
              <a:t>          </a:t>
            </a:r>
            <a:r>
              <a:rPr lang="en-US" altLang="zh-TW" sz="2900" dirty="0">
                <a:latin typeface="+mn-ea"/>
                <a:cs typeface="Calibri" panose="020F0502020204030204" pitchFamily="34" charset="0"/>
              </a:rPr>
              <a:t>ex: </a:t>
            </a:r>
            <a:r>
              <a:rPr lang="en-US" altLang="zh-TW" sz="3800" dirty="0">
                <a:solidFill>
                  <a:srgbClr val="FFC000"/>
                </a:solidFill>
                <a:cs typeface="Calibri" panose="020F0502020204030204" pitchFamily="34" charset="0"/>
              </a:rPr>
              <a:t>#include &lt;</a:t>
            </a:r>
            <a:r>
              <a:rPr lang="en-US" altLang="zh-TW" sz="3800" dirty="0" err="1">
                <a:solidFill>
                  <a:srgbClr val="FFC000"/>
                </a:solidFill>
                <a:cs typeface="Calibri" panose="020F0502020204030204" pitchFamily="34" charset="0"/>
              </a:rPr>
              <a:t>stdlib.h</a:t>
            </a:r>
            <a:r>
              <a:rPr lang="en-US" altLang="zh-TW" sz="3800" dirty="0">
                <a:solidFill>
                  <a:srgbClr val="FFC000"/>
                </a:solidFill>
                <a:cs typeface="Calibri" panose="020F0502020204030204" pitchFamily="34" charset="0"/>
              </a:rPr>
              <a:t>&gt;</a:t>
            </a:r>
            <a:r>
              <a:rPr lang="zh-TW" altLang="en-US" sz="2900" dirty="0">
                <a:latin typeface="+mn-ea"/>
                <a:cs typeface="Calibri" panose="020F0502020204030204" pitchFamily="34" charset="0"/>
              </a:rPr>
              <a:t>意思為為告訴電腦把</a:t>
            </a:r>
            <a:r>
              <a:rPr lang="en-US" altLang="zh-TW" sz="3800" dirty="0" err="1">
                <a:cs typeface="Calibri" panose="020F0502020204030204" pitchFamily="34" charset="0"/>
              </a:rPr>
              <a:t>stdlib.h</a:t>
            </a:r>
            <a:r>
              <a:rPr lang="zh-TW" altLang="en-US" sz="2900" dirty="0">
                <a:latin typeface="+mn-ea"/>
                <a:cs typeface="Calibri" panose="020F0502020204030204" pitchFamily="34" charset="0"/>
              </a:rPr>
              <a:t>這個檔案</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含括</a:t>
            </a:r>
            <a:r>
              <a:rPr lang="en-US" altLang="zh-TW" sz="2900" dirty="0">
                <a:latin typeface="+mn-ea"/>
                <a:cs typeface="Calibri" panose="020F0502020204030204" pitchFamily="34" charset="0"/>
              </a:rPr>
              <a:t>”(include)</a:t>
            </a:r>
            <a:r>
              <a:rPr lang="zh-TW" altLang="en-US" sz="2900" dirty="0">
                <a:latin typeface="+mn-ea"/>
                <a:cs typeface="Calibri" panose="020F0502020204030204" pitchFamily="34" charset="0"/>
              </a:rPr>
              <a:t>進來。</a:t>
            </a:r>
            <a:r>
              <a:rPr lang="en-US" altLang="zh-TW" sz="3800" dirty="0" err="1">
                <a:cs typeface="Calibri" panose="020F0502020204030204" pitchFamily="34" charset="0"/>
              </a:rPr>
              <a:t>stdlib</a:t>
            </a:r>
            <a:r>
              <a:rPr lang="zh-TW" altLang="en-US" sz="2900" dirty="0">
                <a:latin typeface="+mn-ea"/>
                <a:cs typeface="Calibri" panose="020F0502020204030204" pitchFamily="34" charset="0"/>
              </a:rPr>
              <a:t>是</a:t>
            </a:r>
            <a:r>
              <a:rPr lang="en-US" altLang="zh-TW" sz="3800" dirty="0">
                <a:cs typeface="Calibri" panose="020F0502020204030204" pitchFamily="34" charset="0"/>
              </a:rPr>
              <a:t>standard library</a:t>
            </a:r>
            <a:r>
              <a:rPr lang="zh-TW" altLang="en-US" sz="2900" dirty="0">
                <a:latin typeface="+mn-ea"/>
                <a:cs typeface="Calibri" panose="020F0502020204030204" pitchFamily="34" charset="0"/>
              </a:rPr>
              <a:t>的</a:t>
            </a:r>
            <a:r>
              <a:rPr lang="en-US" altLang="zh-TW" sz="2900" dirty="0">
                <a:latin typeface="+mn-ea"/>
                <a:cs typeface="Calibri" panose="020F0502020204030204" pitchFamily="34" charset="0"/>
              </a:rPr>
              <a:t>	</a:t>
            </a:r>
            <a:r>
              <a:rPr lang="zh-TW" altLang="en-US" sz="2900" dirty="0">
                <a:latin typeface="+mn-ea"/>
                <a:cs typeface="Calibri" panose="020F0502020204030204" pitchFamily="34" charset="0"/>
              </a:rPr>
              <a:t>縮寫， 有標準函數庫，像是</a:t>
            </a:r>
            <a:r>
              <a:rPr lang="en-US" altLang="zh-TW" sz="2900" dirty="0">
                <a:latin typeface="+mn-ea"/>
                <a:cs typeface="Calibri" panose="020F0502020204030204" pitchFamily="34" charset="0"/>
              </a:rPr>
              <a:t>system()</a:t>
            </a:r>
            <a:r>
              <a:rPr lang="zh-TW" altLang="en-US" sz="2900" dirty="0">
                <a:latin typeface="+mn-ea"/>
                <a:cs typeface="Calibri" panose="020F0502020204030204" pitchFamily="34" charset="0"/>
              </a:rPr>
              <a:t>函數的格式是定義在</a:t>
            </a:r>
            <a:r>
              <a:rPr lang="en-US" altLang="zh-TW" sz="3800" dirty="0" err="1">
                <a:cs typeface="Calibri" panose="020F0502020204030204" pitchFamily="34" charset="0"/>
              </a:rPr>
              <a:t>stdlib.h</a:t>
            </a:r>
            <a:r>
              <a:rPr lang="zh-TW" altLang="en-US" sz="2900" dirty="0">
                <a:latin typeface="+mn-ea"/>
                <a:cs typeface="Calibri" panose="020F0502020204030204" pitchFamily="34" charset="0"/>
              </a:rPr>
              <a:t>中。</a:t>
            </a:r>
            <a:endParaRPr lang="en-US" altLang="zh-TW" sz="2900" dirty="0">
              <a:latin typeface="+mn-ea"/>
              <a:cs typeface="Calibri" panose="020F0502020204030204" pitchFamily="34" charset="0"/>
            </a:endParaRPr>
          </a:p>
          <a:p>
            <a:pPr marL="0" indent="0">
              <a:lnSpc>
                <a:spcPct val="120000"/>
              </a:lnSpc>
              <a:buClr>
                <a:schemeClr val="accent5"/>
              </a:buClr>
              <a:buNone/>
            </a:pPr>
            <a:r>
              <a:rPr lang="zh-TW" altLang="en-US" sz="2900" dirty="0">
                <a:latin typeface="+mn-ea"/>
                <a:cs typeface="Calibri" panose="020F0502020204030204" pitchFamily="34" charset="0"/>
              </a:rPr>
              <a:t>           </a:t>
            </a:r>
            <a:r>
              <a:rPr lang="en-US" altLang="zh-TW" sz="2900" dirty="0">
                <a:latin typeface="+mn-ea"/>
                <a:cs typeface="Calibri" panose="020F0502020204030204" pitchFamily="34" charset="0"/>
              </a:rPr>
              <a:t>※</a:t>
            </a:r>
            <a:r>
              <a:rPr lang="zh-TW" altLang="en-US" sz="2900" dirty="0">
                <a:latin typeface="+mn-ea"/>
                <a:cs typeface="Calibri" panose="020F0502020204030204" pitchFamily="34" charset="0"/>
              </a:rPr>
              <a:t>   在某些編譯器裡面，即使沒有</a:t>
            </a:r>
            <a:r>
              <a:rPr lang="en-US" altLang="zh-TW" sz="2900" dirty="0" err="1">
                <a:latin typeface="+mn-ea"/>
                <a:cs typeface="Calibri" panose="020F0502020204030204" pitchFamily="34" charset="0"/>
              </a:rPr>
              <a:t>stdio.h</a:t>
            </a:r>
            <a:r>
              <a:rPr lang="zh-TW" altLang="en-US" sz="2900" dirty="0">
                <a:latin typeface="+mn-ea"/>
                <a:cs typeface="Calibri" panose="020F0502020204030204" pitchFamily="34" charset="0"/>
              </a:rPr>
              <a:t>與</a:t>
            </a:r>
            <a:r>
              <a:rPr lang="en-US" altLang="zh-TW" sz="2900" dirty="0" err="1">
                <a:latin typeface="+mn-ea"/>
                <a:cs typeface="Calibri" panose="020F0502020204030204" pitchFamily="34" charset="0"/>
              </a:rPr>
              <a:t>stdlib.h</a:t>
            </a:r>
            <a:r>
              <a:rPr lang="zh-TW" altLang="en-US" sz="2900" dirty="0">
                <a:latin typeface="+mn-ea"/>
                <a:cs typeface="Calibri" panose="020F0502020204030204" pitchFamily="34" charset="0"/>
              </a:rPr>
              <a:t>標頭檔載入，程式依然可以正確編譯與執行，這是因為這些編譯器會         </a:t>
            </a:r>
            <a:r>
              <a:rPr lang="en-US" altLang="zh-TW" sz="2900" dirty="0">
                <a:latin typeface="+mn-ea"/>
                <a:cs typeface="Calibri" panose="020F0502020204030204" pitchFamily="34" charset="0"/>
              </a:rPr>
              <a:t>	</a:t>
            </a:r>
            <a:r>
              <a:rPr lang="zh-TW" altLang="en-US" sz="2900" dirty="0">
                <a:latin typeface="+mn-ea"/>
                <a:cs typeface="Calibri" panose="020F0502020204030204" pitchFamily="34" charset="0"/>
              </a:rPr>
              <a:t>自動將常用的標頭檔載入之故。</a:t>
            </a:r>
            <a:endParaRPr lang="en-US" altLang="zh-TW" sz="2900" dirty="0">
              <a:latin typeface="+mn-ea"/>
              <a:cs typeface="Calibri" panose="020F0502020204030204" pitchFamily="34" charset="0"/>
            </a:endParaRPr>
          </a:p>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主程式：</a:t>
            </a:r>
            <a:r>
              <a:rPr lang="en-US" altLang="zh-TW" sz="3800" dirty="0">
                <a:solidFill>
                  <a:srgbClr val="FFC000"/>
                </a:solidFill>
                <a:cs typeface="Calibri" panose="020F0502020204030204" pitchFamily="34" charset="0"/>
              </a:rPr>
              <a:t>main()</a:t>
            </a:r>
            <a:r>
              <a:rPr lang="zh-TW" altLang="en-US" sz="3400" dirty="0">
                <a:latin typeface="+mn-ea"/>
                <a:cs typeface="Calibri" panose="020F0502020204030204" pitchFamily="34" charset="0"/>
              </a:rPr>
              <a:t>為主函數，是整個程式開始執行的</a:t>
            </a:r>
            <a:r>
              <a:rPr lang="zh-TW" altLang="en-US" sz="3400" dirty="0">
                <a:solidFill>
                  <a:srgbClr val="FFC000"/>
                </a:solidFill>
                <a:latin typeface="+mn-ea"/>
                <a:cs typeface="Calibri" panose="020F0502020204030204" pitchFamily="34" charset="0"/>
              </a:rPr>
              <a:t>起點</a:t>
            </a:r>
            <a:r>
              <a:rPr lang="zh-TW" altLang="en-US" sz="3400" dirty="0">
                <a:latin typeface="+mn-ea"/>
                <a:cs typeface="Calibri" panose="020F0502020204030204" pitchFamily="34" charset="0"/>
              </a:rPr>
              <a:t>，且每一個獨立的</a:t>
            </a:r>
            <a:r>
              <a:rPr lang="en-US" altLang="zh-TW" sz="3400" dirty="0">
                <a:latin typeface="+mn-ea"/>
                <a:cs typeface="Calibri" panose="020F0502020204030204" pitchFamily="34" charset="0"/>
              </a:rPr>
              <a:t>C</a:t>
            </a:r>
            <a:r>
              <a:rPr lang="zh-TW" altLang="en-US" sz="3400" dirty="0">
                <a:latin typeface="+mn-ea"/>
                <a:cs typeface="Calibri" panose="020F0502020204030204" pitchFamily="34" charset="0"/>
              </a:rPr>
              <a:t>程式一定要有</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函數才能執</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     行。</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函數之前的</a:t>
            </a:r>
            <a:r>
              <a:rPr lang="en-US" altLang="zh-TW" sz="3400" dirty="0">
                <a:solidFill>
                  <a:srgbClr val="FFC000"/>
                </a:solidFill>
                <a:latin typeface="+mn-ea"/>
                <a:cs typeface="Calibri" panose="020F0502020204030204" pitchFamily="34" charset="0"/>
              </a:rPr>
              <a:t>int</a:t>
            </a:r>
            <a:r>
              <a:rPr lang="zh-TW" altLang="en-US" sz="3400" dirty="0">
                <a:latin typeface="+mn-ea"/>
                <a:cs typeface="Calibri" panose="020F0502020204030204" pitchFamily="34" charset="0"/>
              </a:rPr>
              <a:t>是表示</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函數有一個</a:t>
            </a:r>
            <a:r>
              <a:rPr lang="zh-TW" altLang="en-US" sz="3400" dirty="0">
                <a:solidFill>
                  <a:srgbClr val="FFC000"/>
                </a:solidFill>
                <a:latin typeface="+mn-ea"/>
                <a:cs typeface="Calibri" panose="020F0502020204030204" pitchFamily="34" charset="0"/>
              </a:rPr>
              <a:t>傳回值</a:t>
            </a:r>
            <a:r>
              <a:rPr lang="zh-TW" altLang="en-US" sz="3400" dirty="0">
                <a:latin typeface="+mn-ea"/>
                <a:cs typeface="Calibri" panose="020F0502020204030204" pitchFamily="34" charset="0"/>
              </a:rPr>
              <a:t>。若前面為</a:t>
            </a:r>
            <a:r>
              <a:rPr lang="en-US" altLang="zh-TW" sz="3400" dirty="0">
                <a:solidFill>
                  <a:srgbClr val="FFC000"/>
                </a:solidFill>
                <a:latin typeface="+mn-ea"/>
                <a:cs typeface="Calibri" panose="020F0502020204030204" pitchFamily="34" charset="0"/>
              </a:rPr>
              <a:t>void</a:t>
            </a:r>
            <a:r>
              <a:rPr lang="zh-TW" altLang="en-US" sz="3400" dirty="0">
                <a:latin typeface="+mn-ea"/>
                <a:cs typeface="Calibri" panose="020F0502020204030204" pitchFamily="34" charset="0"/>
              </a:rPr>
              <a:t>則是表示</a:t>
            </a:r>
            <a:r>
              <a:rPr lang="en-US" altLang="zh-TW" sz="3400" dirty="0">
                <a:latin typeface="+mn-ea"/>
                <a:cs typeface="Calibri" panose="020F0502020204030204" pitchFamily="34" charset="0"/>
              </a:rPr>
              <a:t>main()</a:t>
            </a:r>
            <a:r>
              <a:rPr lang="zh-TW" altLang="en-US" sz="3400" dirty="0">
                <a:latin typeface="+mn-ea"/>
                <a:cs typeface="Calibri" panose="020F0502020204030204" pitchFamily="34" charset="0"/>
              </a:rPr>
              <a:t>函數不</a:t>
            </a:r>
            <a:r>
              <a:rPr lang="en-US" altLang="zh-TW" sz="3400" dirty="0">
                <a:latin typeface="+mn-ea"/>
                <a:cs typeface="Calibri" panose="020F0502020204030204" pitchFamily="34" charset="0"/>
              </a:rPr>
              <a:t>	</a:t>
            </a:r>
            <a:r>
              <a:rPr lang="zh-TW" altLang="en-US" sz="3400" dirty="0">
                <a:latin typeface="+mn-ea"/>
                <a:cs typeface="Calibri" panose="020F0502020204030204" pitchFamily="34" charset="0"/>
              </a:rPr>
              <a:t>     需傳入任何引數，</a:t>
            </a:r>
            <a:r>
              <a:rPr lang="en-US" altLang="zh-TW" sz="3400" dirty="0">
                <a:latin typeface="+mn-ea"/>
                <a:cs typeface="Calibri" panose="020F0502020204030204" pitchFamily="34" charset="0"/>
              </a:rPr>
              <a:t>void</a:t>
            </a:r>
            <a:r>
              <a:rPr lang="zh-TW" altLang="en-US" sz="3400" dirty="0">
                <a:latin typeface="+mn-ea"/>
                <a:cs typeface="Calibri" panose="020F0502020204030204" pitchFamily="34" charset="0"/>
              </a:rPr>
              <a:t>為空無一物的意思。</a:t>
            </a:r>
          </a:p>
          <a:p>
            <a:pPr indent="-360000">
              <a:lnSpc>
                <a:spcPct val="120000"/>
              </a:lnSpc>
              <a:buClr>
                <a:schemeClr val="accent5"/>
              </a:buClr>
              <a:buFont typeface="Wingdings" panose="05000000000000000000" pitchFamily="2" charset="2"/>
              <a:buChar char="p"/>
            </a:pPr>
            <a:r>
              <a:rPr lang="zh-TW" altLang="en-US" sz="3400" dirty="0">
                <a:latin typeface="+mn-ea"/>
                <a:cs typeface="Calibri" panose="020F0502020204030204" pitchFamily="34" charset="0"/>
              </a:rPr>
              <a:t>括號與分號：</a:t>
            </a:r>
            <a:r>
              <a:rPr lang="zh-TW" altLang="en-US" sz="3400" dirty="0">
                <a:solidFill>
                  <a:srgbClr val="FFC000"/>
                </a:solidFill>
                <a:latin typeface="+mn-ea"/>
                <a:cs typeface="Calibri" panose="020F0502020204030204" pitchFamily="34" charset="0"/>
              </a:rPr>
              <a:t>括號</a:t>
            </a:r>
            <a:r>
              <a:rPr lang="zh-TW" altLang="en-US" sz="3400" dirty="0">
                <a:latin typeface="+mn-ea"/>
                <a:cs typeface="Calibri" panose="020F0502020204030204" pitchFamily="34" charset="0"/>
              </a:rPr>
              <a:t>必須成對，</a:t>
            </a:r>
            <a:r>
              <a:rPr lang="zh-TW" altLang="en-US" sz="3400" dirty="0">
                <a:solidFill>
                  <a:srgbClr val="FFC000"/>
                </a:solidFill>
                <a:latin typeface="+mn-ea"/>
                <a:cs typeface="Calibri" panose="020F0502020204030204" pitchFamily="34" charset="0"/>
              </a:rPr>
              <a:t>分號</a:t>
            </a:r>
            <a:r>
              <a:rPr lang="zh-TW" altLang="en-US" sz="3400" dirty="0">
                <a:latin typeface="+mn-ea"/>
                <a:cs typeface="Calibri" panose="020F0502020204030204" pitchFamily="34" charset="0"/>
              </a:rPr>
              <a:t>代表該敘述式</a:t>
            </a:r>
            <a:r>
              <a:rPr lang="zh-TW" altLang="en-US" sz="3400" dirty="0">
                <a:solidFill>
                  <a:srgbClr val="FF0000"/>
                </a:solidFill>
                <a:latin typeface="+mn-ea"/>
                <a:cs typeface="Calibri" panose="020F0502020204030204" pitchFamily="34" charset="0"/>
              </a:rPr>
              <a:t>結束</a:t>
            </a:r>
            <a:r>
              <a:rPr lang="zh-TW" altLang="en-US" sz="3400" dirty="0">
                <a:latin typeface="+mn-ea"/>
                <a:cs typeface="Calibri" panose="020F0502020204030204" pitchFamily="34" charset="0"/>
              </a:rPr>
              <a:t>。 </a:t>
            </a:r>
            <a:endParaRPr lang="en-US" altLang="zh-TW" sz="3400" dirty="0">
              <a:latin typeface="+mn-ea"/>
              <a:cs typeface="Calibri" panose="020F0502020204030204" pitchFamily="34" charset="0"/>
            </a:endParaRPr>
          </a:p>
          <a:p>
            <a:pPr marL="0" indent="0">
              <a:lnSpc>
                <a:spcPct val="120000"/>
              </a:lnSpc>
              <a:buClr>
                <a:schemeClr val="accent5"/>
              </a:buClr>
              <a:buNone/>
            </a:pPr>
            <a:r>
              <a:rPr lang="zh-TW" altLang="en-US" sz="2500" dirty="0">
                <a:latin typeface="+mn-ea"/>
                <a:cs typeface="Calibri" panose="020F0502020204030204" pitchFamily="34" charset="0"/>
              </a:rPr>
              <a:t>             </a:t>
            </a:r>
            <a:r>
              <a:rPr lang="en-US" altLang="zh-TW" sz="2500" dirty="0">
                <a:latin typeface="+mn-ea"/>
                <a:cs typeface="Calibri" panose="020F0502020204030204" pitchFamily="34" charset="0"/>
              </a:rPr>
              <a:t>ex: ( )</a:t>
            </a:r>
            <a:r>
              <a:rPr lang="zh-TW" altLang="en-US" sz="2500" dirty="0">
                <a:latin typeface="+mn-ea"/>
                <a:cs typeface="Calibri" panose="020F0502020204030204" pitchFamily="34" charset="0"/>
              </a:rPr>
              <a:t>、</a:t>
            </a:r>
            <a:r>
              <a:rPr lang="en-US" altLang="zh-TW" sz="2500" dirty="0">
                <a:latin typeface="+mn-ea"/>
                <a:cs typeface="Calibri" panose="020F0502020204030204" pitchFamily="34" charset="0"/>
              </a:rPr>
              <a:t> { }</a:t>
            </a:r>
            <a:r>
              <a:rPr lang="zh-TW" altLang="en-US" sz="2500" dirty="0">
                <a:latin typeface="+mn-ea"/>
                <a:cs typeface="Calibri" panose="020F0502020204030204" pitchFamily="34" charset="0"/>
              </a:rPr>
              <a:t>、</a:t>
            </a:r>
            <a:r>
              <a:rPr lang="en-US" altLang="zh-TW" sz="2500" dirty="0">
                <a:latin typeface="+mn-ea"/>
                <a:cs typeface="Calibri" panose="020F0502020204030204" pitchFamily="34" charset="0"/>
              </a:rPr>
              <a:t>[ ] ;</a:t>
            </a:r>
          </a:p>
          <a:p>
            <a:pPr indent="-360000">
              <a:lnSpc>
                <a:spcPct val="120000"/>
              </a:lnSpc>
              <a:buClr>
                <a:schemeClr val="accent5"/>
              </a:buClr>
              <a:buFont typeface="Wingdings" panose="05000000000000000000" pitchFamily="2" charset="2"/>
              <a:buChar char="p"/>
            </a:pP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等於：將等號</a:t>
            </a:r>
            <a:r>
              <a:rPr kumimoji="0" lang="zh-TW" altLang="en-US" sz="3400" b="0" i="0" u="none" strike="noStrike" kern="1200" cap="none" spc="0" normalizeH="0" baseline="0" noProof="0" dirty="0">
                <a:ln>
                  <a:noFill/>
                </a:ln>
                <a:solidFill>
                  <a:srgbClr val="FFC000"/>
                </a:solidFill>
                <a:effectLst/>
                <a:uLnTx/>
                <a:uFillTx/>
                <a:latin typeface="+mn-ea"/>
                <a:cs typeface="Calibri" panose="020F0502020204030204" pitchFamily="34" charset="0"/>
              </a:rPr>
              <a:t>右邊</a:t>
            </a: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的執行結果存入等號</a:t>
            </a:r>
            <a:r>
              <a:rPr kumimoji="0" lang="zh-TW" altLang="en-US" sz="3400" b="0" i="0" u="none" strike="noStrike" kern="1200" cap="none" spc="0" normalizeH="0" baseline="0" noProof="0" dirty="0">
                <a:ln>
                  <a:noFill/>
                </a:ln>
                <a:solidFill>
                  <a:srgbClr val="FFC000"/>
                </a:solidFill>
                <a:effectLst/>
                <a:uLnTx/>
                <a:uFillTx/>
                <a:latin typeface="+mn-ea"/>
                <a:cs typeface="Calibri" panose="020F0502020204030204" pitchFamily="34" charset="0"/>
              </a:rPr>
              <a:t>左邊</a:t>
            </a:r>
            <a:r>
              <a:rPr kumimoji="0" lang="zh-TW" altLang="en-US" sz="3400" b="0" i="0" u="none" strike="noStrike" kern="1200" cap="none" spc="0" normalizeH="0" baseline="0" noProof="0" dirty="0">
                <a:ln>
                  <a:noFill/>
                </a:ln>
                <a:solidFill>
                  <a:srgbClr val="FFFFFF"/>
                </a:solidFill>
                <a:effectLst/>
                <a:uLnTx/>
                <a:uFillTx/>
                <a:latin typeface="+mn-ea"/>
                <a:cs typeface="Calibri" panose="020F0502020204030204" pitchFamily="34" charset="0"/>
              </a:rPr>
              <a:t> </a:t>
            </a:r>
            <a:r>
              <a:rPr kumimoji="0" lang="en-US" altLang="zh-TW" sz="3400" b="0" i="0" u="none" strike="noStrike" kern="1200" cap="none" spc="0" normalizeH="0" baseline="0" noProof="0" dirty="0">
                <a:ln>
                  <a:noFill/>
                </a:ln>
                <a:solidFill>
                  <a:srgbClr val="FFFFFF"/>
                </a:solidFill>
                <a:effectLst/>
                <a:uLnTx/>
                <a:uFillTx/>
                <a:latin typeface="+mn-ea"/>
                <a:cs typeface="Calibri" panose="020F0502020204030204" pitchFamily="34" charset="0"/>
              </a:rPr>
              <a:t>ex: sum</a:t>
            </a:r>
            <a:r>
              <a:rPr kumimoji="0" lang="en-US" altLang="zh-TW" sz="3400" b="0" i="0" u="none" strike="noStrike" kern="1200" cap="none" spc="0" normalizeH="0" baseline="0" noProof="0" dirty="0">
                <a:ln>
                  <a:noFill/>
                </a:ln>
                <a:solidFill>
                  <a:srgbClr val="FFC000"/>
                </a:solidFill>
                <a:effectLst/>
                <a:uLnTx/>
                <a:uFillTx/>
                <a:latin typeface="+mn-ea"/>
                <a:cs typeface="Calibri" panose="020F0502020204030204" pitchFamily="34" charset="0"/>
              </a:rPr>
              <a:t>=</a:t>
            </a:r>
            <a:r>
              <a:rPr kumimoji="0" lang="en-US" altLang="zh-TW" sz="3400" b="0" i="0" u="none" strike="noStrike" kern="1200" cap="none" spc="0" normalizeH="0" baseline="0" noProof="0" dirty="0">
                <a:ln>
                  <a:noFill/>
                </a:ln>
                <a:solidFill>
                  <a:srgbClr val="FFFFFF"/>
                </a:solidFill>
                <a:effectLst/>
                <a:uLnTx/>
                <a:uFillTx/>
                <a:latin typeface="+mn-ea"/>
                <a:cs typeface="Calibri" panose="020F0502020204030204" pitchFamily="34" charset="0"/>
              </a:rPr>
              <a:t>n1+n2;</a:t>
            </a:r>
            <a:endParaRPr lang="en-US" altLang="zh-TW" sz="3400" dirty="0">
              <a:cs typeface="Calibri" panose="020F0502020204030204" pitchFamily="34" charset="0"/>
            </a:endParaRPr>
          </a:p>
          <a:p>
            <a:endParaRPr lang="zh-TW" altLang="en-US" dirty="0"/>
          </a:p>
        </p:txBody>
      </p:sp>
      <p:grpSp>
        <p:nvGrpSpPr>
          <p:cNvPr id="6" name="群組 5">
            <a:extLst>
              <a:ext uri="{FF2B5EF4-FFF2-40B4-BE49-F238E27FC236}">
                <a16:creationId xmlns:a16="http://schemas.microsoft.com/office/drawing/2014/main" id="{3A933D0C-ECB3-493E-B3CF-A01A45DE2332}"/>
              </a:ext>
            </a:extLst>
          </p:cNvPr>
          <p:cNvGrpSpPr/>
          <p:nvPr/>
        </p:nvGrpSpPr>
        <p:grpSpPr>
          <a:xfrm>
            <a:off x="7826930" y="114117"/>
            <a:ext cx="3179426" cy="2197915"/>
            <a:chOff x="8000045" y="0"/>
            <a:chExt cx="4191955" cy="3035992"/>
          </a:xfrm>
        </p:grpSpPr>
        <p:pic>
          <p:nvPicPr>
            <p:cNvPr id="8" name="圖片 7">
              <a:extLst>
                <a:ext uri="{FF2B5EF4-FFF2-40B4-BE49-F238E27FC236}">
                  <a16:creationId xmlns:a16="http://schemas.microsoft.com/office/drawing/2014/main" id="{542A9308-DD0F-47DB-9734-3C5D2974D34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000045" y="0"/>
              <a:ext cx="4191955" cy="3035992"/>
            </a:xfrm>
            <a:prstGeom prst="rect">
              <a:avLst/>
            </a:prstGeom>
          </p:spPr>
        </p:pic>
        <p:sp>
          <p:nvSpPr>
            <p:cNvPr id="4" name="文字方塊 3">
              <a:extLst>
                <a:ext uri="{FF2B5EF4-FFF2-40B4-BE49-F238E27FC236}">
                  <a16:creationId xmlns:a16="http://schemas.microsoft.com/office/drawing/2014/main" id="{6F5D1AB5-BE6F-4217-BC60-C3AE6A133728}"/>
                </a:ext>
              </a:extLst>
            </p:cNvPr>
            <p:cNvSpPr txBox="1"/>
            <p:nvPr/>
          </p:nvSpPr>
          <p:spPr>
            <a:xfrm>
              <a:off x="8103091" y="201791"/>
              <a:ext cx="3586383" cy="2410003"/>
            </a:xfrm>
            <a:prstGeom prst="rect">
              <a:avLst/>
            </a:prstGeom>
            <a:solidFill>
              <a:srgbClr val="FFFF00"/>
            </a:solidFill>
          </p:spPr>
          <p:txBody>
            <a:bodyPr wrap="square">
              <a:spAutoFit/>
            </a:bodyPr>
            <a:lstStyle/>
            <a:p>
              <a:r>
                <a:rPr lang="zh-TW" altLang="en-US" sz="1600" dirty="0">
                  <a:solidFill>
                    <a:schemeClr val="accent2">
                      <a:lumMod val="75000"/>
                    </a:schemeClr>
                  </a:solidFill>
                </a:rPr>
                <a:t>改變註解顏色</a:t>
              </a:r>
              <a:endParaRPr lang="en-US" altLang="zh-TW" sz="1600" dirty="0">
                <a:solidFill>
                  <a:schemeClr val="accent2">
                    <a:lumMod val="75000"/>
                  </a:schemeClr>
                </a:solidFill>
              </a:endParaRPr>
            </a:p>
            <a:p>
              <a:r>
                <a:rPr lang="en-US" altLang="zh-TW" sz="1600" dirty="0">
                  <a:solidFill>
                    <a:schemeClr val="accent2">
                      <a:lumMod val="75000"/>
                    </a:schemeClr>
                  </a:solidFill>
                </a:rPr>
                <a:t>Settings-&gt;Editor-&gt;Syntax highlighting-&gt;</a:t>
              </a:r>
            </a:p>
            <a:p>
              <a:r>
                <a:rPr lang="en-US" altLang="zh-TW" sz="1600" dirty="0">
                  <a:solidFill>
                    <a:schemeClr val="accent2">
                      <a:lumMod val="75000"/>
                    </a:schemeClr>
                  </a:solidFill>
                </a:rPr>
                <a:t>/* */ -&gt;Comment(normal)</a:t>
              </a:r>
            </a:p>
            <a:p>
              <a:r>
                <a:rPr lang="en-US" altLang="zh-TW" sz="1600" dirty="0">
                  <a:solidFill>
                    <a:schemeClr val="accent2">
                      <a:lumMod val="75000"/>
                    </a:schemeClr>
                  </a:solidFill>
                </a:rPr>
                <a:t>//    -&gt;Comment</a:t>
              </a:r>
              <a:r>
                <a:rPr lang="zh-TW" altLang="en-US" sz="1600" dirty="0">
                  <a:solidFill>
                    <a:schemeClr val="accent2">
                      <a:lumMod val="75000"/>
                    </a:schemeClr>
                  </a:solidFill>
                </a:rPr>
                <a:t> </a:t>
              </a:r>
              <a:r>
                <a:rPr lang="en-US" altLang="zh-TW" sz="1600" dirty="0">
                  <a:solidFill>
                    <a:schemeClr val="accent2">
                      <a:lumMod val="75000"/>
                    </a:schemeClr>
                  </a:solidFill>
                </a:rPr>
                <a:t>line(documentation)</a:t>
              </a:r>
            </a:p>
            <a:p>
              <a:endParaRPr lang="en-US" altLang="zh-TW" sz="2133" dirty="0">
                <a:solidFill>
                  <a:schemeClr val="accent2">
                    <a:lumMod val="75000"/>
                  </a:schemeClr>
                </a:solidFill>
              </a:endParaRPr>
            </a:p>
          </p:txBody>
        </p:sp>
      </p:grpSp>
    </p:spTree>
    <p:extLst>
      <p:ext uri="{BB962C8B-B14F-4D97-AF65-F5344CB8AC3E}">
        <p14:creationId xmlns:p14="http://schemas.microsoft.com/office/powerpoint/2010/main" val="31893033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3DE834-739F-4BC0-ABC4-B2DA28FDEABE}"/>
              </a:ext>
            </a:extLst>
          </p:cNvPr>
          <p:cNvSpPr>
            <a:spLocks noGrp="1"/>
          </p:cNvSpPr>
          <p:nvPr>
            <p:ph type="title"/>
          </p:nvPr>
        </p:nvSpPr>
        <p:spPr/>
        <p:txBody>
          <a:bodyPr/>
          <a:lstStyle/>
          <a:p>
            <a:r>
              <a:rPr lang="zh-TW" altLang="en-US" dirty="0"/>
              <a:t>基本觀念</a:t>
            </a:r>
          </a:p>
        </p:txBody>
      </p:sp>
      <p:sp>
        <p:nvSpPr>
          <p:cNvPr id="3" name="內容版面配置區 2">
            <a:extLst>
              <a:ext uri="{FF2B5EF4-FFF2-40B4-BE49-F238E27FC236}">
                <a16:creationId xmlns:a16="http://schemas.microsoft.com/office/drawing/2014/main" id="{76C815A7-F570-4DA5-A9BD-7709D538E7EF}"/>
              </a:ext>
            </a:extLst>
          </p:cNvPr>
          <p:cNvSpPr>
            <a:spLocks noGrp="1"/>
          </p:cNvSpPr>
          <p:nvPr>
            <p:ph idx="1"/>
          </p:nvPr>
        </p:nvSpPr>
        <p:spPr/>
        <p:txBody>
          <a:bodyPr>
            <a:normAutofit fontScale="85000" lnSpcReduction="10000"/>
          </a:bodyPr>
          <a:lstStyle/>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畫面停留：</a:t>
            </a:r>
            <a:r>
              <a:rPr kumimoji="0" lang="en-US" altLang="zh-TW" sz="2000" b="0" i="0" u="none" strike="noStrike" kern="1200" cap="none" spc="0" normalizeH="0" baseline="0" noProof="0" dirty="0">
                <a:ln>
                  <a:noFill/>
                </a:ln>
                <a:solidFill>
                  <a:srgbClr val="FFC000"/>
                </a:solidFill>
                <a:effectLst/>
                <a:uLnTx/>
                <a:uFillTx/>
                <a:latin typeface="Tw Cen MT" panose="020B0602020104020603"/>
                <a:ea typeface="微軟正黑體" panose="020B0604030504040204" pitchFamily="34" charset="-120"/>
                <a:cs typeface="Calibri" panose="020F0502020204030204" pitchFamily="34" charset="0"/>
              </a:rPr>
              <a:t>system(“pause”);</a:t>
            </a:r>
            <a:r>
              <a:rPr kumimoji="0" lang="zh-TW" altLang="en-US"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是利用</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system()</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函數呼叫系統指令</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pause,</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使得程式執行到這條指令就暫</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停。在一般編譯器裡面</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(ex:</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Dev </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C</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CodeBlock</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通常會在程式執行完畢後自動關閉</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DOS(terminal)</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視窗，導致看不見輸出畫面。因此可用這行敘述暫停程式，以便觀察輸</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出結果。</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p</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ause</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指令會在視窗上印出</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請按任意鍵繼續</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字串，只要使用者按下任意</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鍵，程式就會繼續執行下去。另外，因</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system(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函數的格式是定義在標頭檔</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stdlib.h</a:t>
            </a: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	</a:t>
            </a:r>
            <a:r>
              <a:rPr lang="zh-TW" altLang="en-US" sz="2000" dirty="0">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裡，所以必須含括</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stdlib.h</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這個檔案進來。</a:t>
            </a:r>
            <a:endPar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lang="en-US" altLang="zh-TW" sz="2000" dirty="0">
                <a:latin typeface="微軟正黑體" panose="020B0604030504040204" pitchFamily="34" charset="-120"/>
                <a:ea typeface="微軟正黑體" panose="020B0604030504040204" pitchFamily="34" charset="-120"/>
                <a:cs typeface="Calibri" panose="020F0502020204030204" pitchFamily="34" charset="0"/>
              </a:rPr>
              <a:t>r</a:t>
            </a:r>
            <a:r>
              <a:rPr kumimoji="0" lang="en-US" altLang="zh-TW" sz="2000" b="0" i="0" u="none" strike="noStrike" kern="1200" cap="none" spc="0" normalizeH="0" baseline="0" noProof="0" dirty="0" err="1">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eturn</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：可由</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main(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函數傳回整數</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，此數值由系統接收。習慣上，我們是以傳回</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0</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代表程式順</a:t>
            </a:r>
            <a:r>
              <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rPr>
              <a:t>         利執行完成，沒有出任何差錯；若傳回其他整數，則代表程式出了某種狀況。</a:t>
            </a:r>
            <a:endParaRPr kumimoji="0" lang="en-US" altLang="zh-TW" sz="2000" b="0" i="0" u="none" strike="noStrike" kern="1200" cap="none" spc="0" normalizeH="0" baseline="0" noProof="0" dirty="0">
              <a:ln>
                <a:noFill/>
              </a:ln>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20000"/>
              </a:lnSpc>
              <a:spcBef>
                <a:spcPts val="1200"/>
              </a:spcBef>
              <a:spcAft>
                <a:spcPts val="200"/>
              </a:spcAft>
              <a:buClr>
                <a:srgbClr val="C89F5D"/>
              </a:buClr>
              <a:buSzPct val="100000"/>
              <a:buFont typeface="Wingdings" panose="05000000000000000000" pitchFamily="2" charset="2"/>
              <a:buChar char="p"/>
              <a:tabLst/>
              <a:defRPr/>
            </a:pP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註解：輔助說明文字，編譯時會忽略所有註解的文字 。</a:t>
            </a:r>
            <a:endParaRPr lang="en-US" altLang="zh-TW" sz="2000" dirty="0">
              <a:solidFill>
                <a:srgbClr val="FFFFFF"/>
              </a:solidFill>
              <a:latin typeface="微軟正黑體" panose="020B0604030504040204" pitchFamily="34" charset="-120"/>
              <a:ea typeface="微軟正黑體" panose="020B0604030504040204" pitchFamily="34" charset="-120"/>
              <a:cs typeface="Calibri" panose="020F0502020204030204" pitchFamily="34" charset="0"/>
            </a:endParaRPr>
          </a:p>
          <a:p>
            <a:pPr marL="0" marR="0" lvl="0" indent="0" algn="l" defTabSz="914400" rtl="0" eaLnBrk="1" fontAlgn="auto" latinLnBrk="0" hangingPunct="1">
              <a:lnSpc>
                <a:spcPct val="120000"/>
              </a:lnSpc>
              <a:spcBef>
                <a:spcPts val="1200"/>
              </a:spcBef>
              <a:spcAft>
                <a:spcPts val="200"/>
              </a:spcAft>
              <a:buClr>
                <a:srgbClr val="C89F5D"/>
              </a:buClr>
              <a:buSzPct val="100000"/>
              <a:buNone/>
              <a:tabLst/>
              <a:defRPr/>
            </a:pP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ex: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單行註解：常用於較細部說明    </a:t>
            </a:r>
            <a:r>
              <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20000"/>
              </a:lnSpc>
              <a:spcBef>
                <a:spcPts val="1200"/>
              </a:spcBef>
              <a:spcAft>
                <a:spcPts val="200"/>
              </a:spcAft>
              <a:buClr>
                <a:srgbClr val="C89F5D"/>
              </a:buClr>
              <a:buSzPct val="100000"/>
              <a:buFont typeface="Tw Cen MT" panose="020B0602020104020603" pitchFamily="34" charset="0"/>
              <a:buNone/>
              <a:tabLst/>
              <a:defRPr/>
            </a:pP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多行註解：</a:t>
            </a:r>
            <a:r>
              <a:rPr kumimoji="0" lang="en-US" altLang="zh-TW"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r>
              <a:rPr kumimoji="0" lang="zh-TW" altLang="en-US" sz="2000" b="0" i="0" u="none" strike="noStrike" kern="1200" cap="none" spc="0" normalizeH="0" baseline="0" noProof="0" dirty="0">
                <a:ln>
                  <a:noFill/>
                </a:ln>
                <a:solidFill>
                  <a:srgbClr val="FFFFFF"/>
                </a:solidFill>
                <a:effectLst/>
                <a:uLnTx/>
                <a:uFillTx/>
                <a:latin typeface="微軟正黑體" panose="020B0604030504040204" pitchFamily="34" charset="-120"/>
                <a:ea typeface="微軟正黑體" panose="020B0604030504040204" pitchFamily="34" charset="-120"/>
                <a:cs typeface="Calibri" panose="020F0502020204030204" pitchFamily="34" charset="0"/>
              </a:rPr>
              <a:t>說明大方向演算法   </a:t>
            </a:r>
            <a:r>
              <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00000"/>
              </a:lnSpc>
              <a:spcBef>
                <a:spcPts val="1200"/>
              </a:spcBef>
              <a:spcAft>
                <a:spcPts val="200"/>
              </a:spcAft>
              <a:buClr>
                <a:srgbClr val="C89F5D"/>
              </a:buClr>
              <a:buSzPct val="100000"/>
              <a:buFont typeface="Tw Cen MT" panose="020B0602020104020603" pitchFamily="34" charset="0"/>
              <a:buNone/>
              <a:tabLst/>
              <a:defRPr/>
            </a:pPr>
            <a:endParaRPr kumimoji="0" lang="en-US" altLang="zh-TW" sz="2000" b="0" i="0" u="none" strike="noStrike" kern="1200" cap="none" spc="0" normalizeH="0" baseline="0" noProof="0" dirty="0">
              <a:ln>
                <a:noFill/>
              </a:ln>
              <a:solidFill>
                <a:srgbClr val="FFC000"/>
              </a:solidFill>
              <a:effectLst/>
              <a:uLnTx/>
              <a:uFillTx/>
              <a:latin typeface="微軟正黑體" panose="020B0604030504040204" pitchFamily="34" charset="-120"/>
              <a:ea typeface="微軟正黑體" panose="020B0604030504040204" pitchFamily="34" charset="-120"/>
              <a:cs typeface="Calibri" panose="020F0502020204030204" pitchFamily="34" charset="0"/>
            </a:endParaRPr>
          </a:p>
          <a:p>
            <a:endParaRPr lang="zh-TW" altLang="en-US" dirty="0"/>
          </a:p>
        </p:txBody>
      </p:sp>
    </p:spTree>
    <p:extLst>
      <p:ext uri="{BB962C8B-B14F-4D97-AF65-F5344CB8AC3E}">
        <p14:creationId xmlns:p14="http://schemas.microsoft.com/office/powerpoint/2010/main" val="3637987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Code::Block</a:t>
            </a:r>
            <a:r>
              <a:rPr lang="zh-TW" altLang="en-US" sz="2400" dirty="0">
                <a:solidFill>
                  <a:schemeClr val="bg2">
                    <a:lumMod val="90000"/>
                  </a:schemeClr>
                </a:solidFill>
                <a:latin typeface="+mn-ea"/>
                <a:cs typeface="Calibri" panose="020F0502020204030204" pitchFamily="34" charset="0"/>
              </a:rPr>
              <a:t> 環境安裝與操作教學</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a:t>
            </a:r>
            <a:r>
              <a:rPr lang="zh-TW" altLang="en-US" sz="2400" dirty="0">
                <a:solidFill>
                  <a:schemeClr val="bg2">
                    <a:lumMod val="90000"/>
                  </a:schemeClr>
                </a:solidFill>
                <a:latin typeface="+mn-ea"/>
                <a:cs typeface="Calibri" panose="020F0502020204030204" pitchFamily="34" charset="0"/>
              </a:rPr>
              <a:t> </a:t>
            </a:r>
            <a:r>
              <a:rPr lang="en-US" altLang="zh-TW" sz="2400" dirty="0">
                <a:solidFill>
                  <a:schemeClr val="bg2">
                    <a:lumMod val="90000"/>
                  </a:schemeClr>
                </a:solidFill>
                <a:latin typeface="+mn-ea"/>
                <a:cs typeface="Calibri" panose="020F0502020204030204" pitchFamily="34" charset="0"/>
              </a:rPr>
              <a:t>Language </a:t>
            </a:r>
            <a:r>
              <a:rPr lang="zh-TW" altLang="en-US" sz="2400" dirty="0">
                <a:solidFill>
                  <a:schemeClr val="bg2">
                    <a:lumMod val="90000"/>
                  </a:schemeClr>
                </a:solidFill>
                <a:latin typeface="+mn-ea"/>
                <a:cs typeface="Calibri" panose="020F0502020204030204" pitchFamily="34" charset="0"/>
              </a:rPr>
              <a:t>基本觀念</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變數宣告與資料型態</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1006409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B5559B8-603D-4A13-95F2-261A0F59138A}"/>
              </a:ext>
            </a:extLst>
          </p:cNvPr>
          <p:cNvSpPr>
            <a:spLocks noGrp="1"/>
          </p:cNvSpPr>
          <p:nvPr>
            <p:ph type="title"/>
          </p:nvPr>
        </p:nvSpPr>
        <p:spPr/>
        <p:txBody>
          <a:bodyPr/>
          <a:lstStyle/>
          <a:p>
            <a:r>
              <a:rPr lang="zh-TW" altLang="en-US" dirty="0"/>
              <a:t>變數宣告與資料型態</a:t>
            </a:r>
          </a:p>
        </p:txBody>
      </p:sp>
      <p:sp>
        <p:nvSpPr>
          <p:cNvPr id="3" name="內容版面配置區 2">
            <a:extLst>
              <a:ext uri="{FF2B5EF4-FFF2-40B4-BE49-F238E27FC236}">
                <a16:creationId xmlns:a16="http://schemas.microsoft.com/office/drawing/2014/main" id="{DD3F9FFD-92D0-4169-84C0-DC430D7525E1}"/>
              </a:ext>
            </a:extLst>
          </p:cNvPr>
          <p:cNvSpPr>
            <a:spLocks noGrp="1"/>
          </p:cNvSpPr>
          <p:nvPr>
            <p:ph idx="1"/>
          </p:nvPr>
        </p:nvSpPr>
        <p:spPr>
          <a:xfrm>
            <a:off x="1024128" y="2286000"/>
            <a:ext cx="4879521" cy="1227258"/>
          </a:xfrm>
        </p:spPr>
        <p:txBody>
          <a:bodyPr>
            <a:normAutofit fontScale="92500" lnSpcReduction="10000"/>
          </a:bodyPr>
          <a:lstStyle/>
          <a:p>
            <a:pPr indent="-360000">
              <a:buClr>
                <a:schemeClr val="accent5"/>
              </a:buClr>
              <a:buFont typeface="Wingdings" panose="05000000000000000000" pitchFamily="2" charset="2"/>
              <a:buChar char="p"/>
            </a:pPr>
            <a:r>
              <a:rPr lang="en-US" altLang="zh-TW" dirty="0"/>
              <a:t>Ex: int num; //</a:t>
            </a:r>
            <a:r>
              <a:rPr lang="zh-TW" altLang="en-US" dirty="0"/>
              <a:t>宣告</a:t>
            </a:r>
            <a:r>
              <a:rPr lang="en-US" altLang="zh-TW" dirty="0"/>
              <a:t>num</a:t>
            </a:r>
            <a:r>
              <a:rPr lang="zh-TW" altLang="en-US" dirty="0"/>
              <a:t>為整數變數</a:t>
            </a:r>
          </a:p>
          <a:p>
            <a:pPr indent="-360000">
              <a:buClr>
                <a:schemeClr val="accent5"/>
              </a:buClr>
              <a:buFont typeface="Wingdings" panose="05000000000000000000" pitchFamily="2" charset="2"/>
              <a:buChar char="p"/>
            </a:pPr>
            <a:r>
              <a:rPr lang="zh-TW" altLang="en-US" dirty="0"/>
              <a:t>附註</a:t>
            </a:r>
            <a:r>
              <a:rPr lang="en-US" altLang="zh-TW" dirty="0"/>
              <a:t>: 1byte(</a:t>
            </a:r>
            <a:r>
              <a:rPr lang="zh-TW" altLang="en-US" dirty="0"/>
              <a:t>位元組</a:t>
            </a:r>
            <a:r>
              <a:rPr lang="en-US" altLang="zh-TW" dirty="0"/>
              <a:t>) = 8bits(</a:t>
            </a:r>
            <a:r>
              <a:rPr lang="zh-TW" altLang="en-US" dirty="0"/>
              <a:t>位元</a:t>
            </a:r>
            <a:r>
              <a:rPr lang="en-US" altLang="zh-TW" dirty="0"/>
              <a:t>)</a:t>
            </a:r>
          </a:p>
          <a:p>
            <a:pPr indent="-360000">
              <a:buClr>
                <a:schemeClr val="accent5"/>
              </a:buClr>
              <a:buFont typeface="Wingdings" panose="05000000000000000000" pitchFamily="2" charset="2"/>
              <a:buChar char="p"/>
            </a:pPr>
            <a:r>
              <a:rPr lang="zh-TW" altLang="en-US" dirty="0"/>
              <a:t>宣告字串可用 </a:t>
            </a:r>
            <a:r>
              <a:rPr lang="en-US" altLang="zh-TW" dirty="0"/>
              <a:t>char</a:t>
            </a:r>
            <a:endParaRPr lang="zh-TW" altLang="en-US" dirty="0"/>
          </a:p>
        </p:txBody>
      </p:sp>
      <mc:AlternateContent xmlns:mc="http://schemas.openxmlformats.org/markup-compatibility/2006" xmlns:a14="http://schemas.microsoft.com/office/drawing/2010/main">
        <mc:Choice Requires="a14">
          <p:graphicFrame>
            <p:nvGraphicFramePr>
              <p:cNvPr id="4" name="表格 3">
                <a:extLst>
                  <a:ext uri="{FF2B5EF4-FFF2-40B4-BE49-F238E27FC236}">
                    <a16:creationId xmlns:a16="http://schemas.microsoft.com/office/drawing/2014/main" id="{0609F78B-F509-42B0-A5E2-B1AD594B67FF}"/>
                  </a:ext>
                </a:extLst>
              </p:cNvPr>
              <p:cNvGraphicFramePr>
                <a:graphicFrameLocks noGrp="1"/>
              </p:cNvGraphicFramePr>
              <p:nvPr>
                <p:extLst>
                  <p:ext uri="{D42A27DB-BD31-4B8C-83A1-F6EECF244321}">
                    <p14:modId xmlns:p14="http://schemas.microsoft.com/office/powerpoint/2010/main" val="240383388"/>
                  </p:ext>
                </p:extLst>
              </p:nvPr>
            </p:nvGraphicFramePr>
            <p:xfrm>
              <a:off x="2862138" y="3434542"/>
              <a:ext cx="9069883" cy="3280194"/>
            </p:xfrm>
            <a:graphic>
              <a:graphicData uri="http://schemas.openxmlformats.org/drawingml/2006/table">
                <a:tbl>
                  <a:tblPr firstRow="1" bandRow="1">
                    <a:tableStyleId>{21E4AEA4-8DFA-4A89-87EB-49C32662AFE0}</a:tableStyleId>
                  </a:tblPr>
                  <a:tblGrid>
                    <a:gridCol w="1482493">
                      <a:extLst>
                        <a:ext uri="{9D8B030D-6E8A-4147-A177-3AD203B41FA5}">
                          <a16:colId xmlns:a16="http://schemas.microsoft.com/office/drawing/2014/main" val="1084422069"/>
                        </a:ext>
                      </a:extLst>
                    </a:gridCol>
                    <a:gridCol w="1482493">
                      <a:extLst>
                        <a:ext uri="{9D8B030D-6E8A-4147-A177-3AD203B41FA5}">
                          <a16:colId xmlns:a16="http://schemas.microsoft.com/office/drawing/2014/main" val="3548041632"/>
                        </a:ext>
                      </a:extLst>
                    </a:gridCol>
                    <a:gridCol w="1482493">
                      <a:extLst>
                        <a:ext uri="{9D8B030D-6E8A-4147-A177-3AD203B41FA5}">
                          <a16:colId xmlns:a16="http://schemas.microsoft.com/office/drawing/2014/main" val="3306982903"/>
                        </a:ext>
                      </a:extLst>
                    </a:gridCol>
                    <a:gridCol w="1482493">
                      <a:extLst>
                        <a:ext uri="{9D8B030D-6E8A-4147-A177-3AD203B41FA5}">
                          <a16:colId xmlns:a16="http://schemas.microsoft.com/office/drawing/2014/main" val="1762407170"/>
                        </a:ext>
                      </a:extLst>
                    </a:gridCol>
                    <a:gridCol w="3139911">
                      <a:extLst>
                        <a:ext uri="{9D8B030D-6E8A-4147-A177-3AD203B41FA5}">
                          <a16:colId xmlns:a16="http://schemas.microsoft.com/office/drawing/2014/main" val="891526891"/>
                        </a:ext>
                      </a:extLst>
                    </a:gridCol>
                  </a:tblGrid>
                  <a:tr h="440019">
                    <a:tc gridSpan="2">
                      <a:txBody>
                        <a:bodyPr/>
                        <a:lstStyle/>
                        <a:p>
                          <a:pPr algn="ctr"/>
                          <a:r>
                            <a:rPr lang="zh-TW" altLang="en-US" dirty="0"/>
                            <a:t>資料型態</a:t>
                          </a:r>
                        </a:p>
                      </a:txBody>
                      <a:tcPr anchor="ctr"/>
                    </a:tc>
                    <a:tc hMerge="1">
                      <a:txBody>
                        <a:bodyPr/>
                        <a:lstStyle/>
                        <a:p>
                          <a:endParaRPr lang="zh-TW" altLang="en-US" dirty="0"/>
                        </a:p>
                      </a:txBody>
                      <a:tcPr/>
                    </a:tc>
                    <a:tc>
                      <a:txBody>
                        <a:bodyPr/>
                        <a:lstStyle/>
                        <a:p>
                          <a:pPr algn="ctr"/>
                          <a:r>
                            <a:rPr lang="zh-TW" altLang="en-US" dirty="0"/>
                            <a:t>型態說明</a:t>
                          </a:r>
                        </a:p>
                      </a:txBody>
                      <a:tcPr anchor="ctr"/>
                    </a:tc>
                    <a:tc>
                      <a:txBody>
                        <a:bodyPr/>
                        <a:lstStyle/>
                        <a:p>
                          <a:pPr algn="ctr"/>
                          <a:r>
                            <a:rPr lang="zh-TW" altLang="en-US" dirty="0"/>
                            <a:t>位元組</a:t>
                          </a:r>
                        </a:p>
                      </a:txBody>
                      <a:tcPr anchor="ctr"/>
                    </a:tc>
                    <a:tc>
                      <a:txBody>
                        <a:bodyPr/>
                        <a:lstStyle/>
                        <a:p>
                          <a:pPr algn="ctr"/>
                          <a:r>
                            <a:rPr lang="zh-TW" altLang="en-US" dirty="0"/>
                            <a:t>表示範圍</a:t>
                          </a:r>
                        </a:p>
                      </a:txBody>
                      <a:tcPr anchor="ctr"/>
                    </a:tc>
                    <a:extLst>
                      <a:ext uri="{0D108BD9-81ED-4DB2-BD59-A6C34878D82A}">
                        <a16:rowId xmlns:a16="http://schemas.microsoft.com/office/drawing/2014/main" val="2642498135"/>
                      </a:ext>
                    </a:extLst>
                  </a:tr>
                  <a:tr h="440019">
                    <a:tc rowSpan="4">
                      <a:txBody>
                        <a:bodyPr/>
                        <a:lstStyle/>
                        <a:p>
                          <a:pPr algn="ctr"/>
                          <a:r>
                            <a:rPr lang="zh-TW" altLang="en-US" dirty="0"/>
                            <a:t>整數類型</a:t>
                          </a:r>
                        </a:p>
                      </a:txBody>
                      <a:tcPr anchor="ctr"/>
                    </a:tc>
                    <a:tc>
                      <a:txBody>
                        <a:bodyPr/>
                        <a:lstStyle/>
                        <a:p>
                          <a:pPr algn="ctr"/>
                          <a:r>
                            <a:rPr lang="en-US" altLang="zh-TW" dirty="0"/>
                            <a:t>long int</a:t>
                          </a:r>
                          <a:endParaRPr lang="zh-TW" altLang="en-US" dirty="0"/>
                        </a:p>
                      </a:txBody>
                      <a:tcPr anchor="ctr"/>
                    </a:tc>
                    <a:tc>
                      <a:txBody>
                        <a:bodyPr/>
                        <a:lstStyle/>
                        <a:p>
                          <a:pPr algn="ctr"/>
                          <a:r>
                            <a:rPr lang="zh-TW" altLang="en-US" dirty="0"/>
                            <a:t>長整數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-2147483648~2147483647</a:t>
                          </a:r>
                          <a:endParaRPr lang="zh-TW" altLang="en-US" dirty="0"/>
                        </a:p>
                      </a:txBody>
                      <a:tcPr anchor="ctr"/>
                    </a:tc>
                    <a:extLst>
                      <a:ext uri="{0D108BD9-81ED-4DB2-BD59-A6C34878D82A}">
                        <a16:rowId xmlns:a16="http://schemas.microsoft.com/office/drawing/2014/main" val="3305457583"/>
                      </a:ext>
                    </a:extLst>
                  </a:tr>
                  <a:tr h="440019">
                    <a:tc vMerge="1">
                      <a:txBody>
                        <a:bodyPr/>
                        <a:lstStyle/>
                        <a:p>
                          <a:endParaRPr lang="zh-TW" altLang="en-US" dirty="0"/>
                        </a:p>
                      </a:txBody>
                      <a:tcPr/>
                    </a:tc>
                    <a:tc>
                      <a:txBody>
                        <a:bodyPr/>
                        <a:lstStyle/>
                        <a:p>
                          <a:pPr algn="ctr"/>
                          <a:r>
                            <a:rPr lang="en-US" altLang="zh-TW" dirty="0"/>
                            <a:t>int</a:t>
                          </a:r>
                          <a:endParaRPr lang="zh-TW" altLang="en-US" dirty="0"/>
                        </a:p>
                      </a:txBody>
                      <a:tcPr anchor="ctr"/>
                    </a:tc>
                    <a:tc>
                      <a:txBody>
                        <a:bodyPr/>
                        <a:lstStyle/>
                        <a:p>
                          <a:pPr algn="ctr"/>
                          <a:r>
                            <a:rPr lang="zh-TW" altLang="en-US" dirty="0"/>
                            <a:t>整數</a:t>
                          </a:r>
                        </a:p>
                      </a:txBody>
                      <a:tcPr anchor="ctr"/>
                    </a:tc>
                    <a:tc>
                      <a:txBody>
                        <a:bodyPr/>
                        <a:lstStyle/>
                        <a:p>
                          <a:pPr algn="ctr"/>
                          <a:r>
                            <a:rPr lang="en-US" altLang="zh-TW" dirty="0"/>
                            <a:t>4</a:t>
                          </a:r>
                          <a:endParaRPr lang="zh-TW"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-2147483648~2147483647</a:t>
                          </a:r>
                          <a:endParaRPr lang="zh-TW" altLang="en-US" dirty="0"/>
                        </a:p>
                      </a:txBody>
                      <a:tcPr anchor="ctr"/>
                    </a:tc>
                    <a:extLst>
                      <a:ext uri="{0D108BD9-81ED-4DB2-BD59-A6C34878D82A}">
                        <a16:rowId xmlns:a16="http://schemas.microsoft.com/office/drawing/2014/main" val="743423071"/>
                      </a:ext>
                    </a:extLst>
                  </a:tr>
                  <a:tr h="440019">
                    <a:tc vMerge="1">
                      <a:txBody>
                        <a:bodyPr/>
                        <a:lstStyle/>
                        <a:p>
                          <a:endParaRPr lang="zh-TW" altLang="en-US" dirty="0"/>
                        </a:p>
                      </a:txBody>
                      <a:tcPr/>
                    </a:tc>
                    <a:tc>
                      <a:txBody>
                        <a:bodyPr/>
                        <a:lstStyle/>
                        <a:p>
                          <a:pPr algn="ctr"/>
                          <a:r>
                            <a:rPr lang="en-US" altLang="zh-TW" dirty="0"/>
                            <a:t>short int</a:t>
                          </a:r>
                          <a:endParaRPr lang="zh-TW" altLang="en-US" dirty="0"/>
                        </a:p>
                      </a:txBody>
                      <a:tcPr anchor="ctr"/>
                    </a:tc>
                    <a:tc>
                      <a:txBody>
                        <a:bodyPr/>
                        <a:lstStyle/>
                        <a:p>
                          <a:pPr algn="ctr"/>
                          <a:r>
                            <a:rPr lang="zh-TW" altLang="en-US" dirty="0"/>
                            <a:t>短整數</a:t>
                          </a:r>
                        </a:p>
                      </a:txBody>
                      <a:tcPr anchor="ctr"/>
                    </a:tc>
                    <a:tc>
                      <a:txBody>
                        <a:bodyPr/>
                        <a:lstStyle/>
                        <a:p>
                          <a:pPr algn="ctr"/>
                          <a:r>
                            <a:rPr lang="en-US" altLang="zh-TW" dirty="0"/>
                            <a:t>3</a:t>
                          </a:r>
                          <a:endParaRPr lang="zh-TW" altLang="en-US" dirty="0"/>
                        </a:p>
                      </a:txBody>
                      <a:tcPr anchor="ctr"/>
                    </a:tc>
                    <a:tc>
                      <a:txBody>
                        <a:bodyPr/>
                        <a:lstStyle/>
                        <a:p>
                          <a:pPr algn="ctr"/>
                          <a:r>
                            <a:rPr lang="en-US" altLang="zh-TW" dirty="0"/>
                            <a:t>-32768~32767(</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15</m:t>
                                  </m:r>
                                </m:sup>
                              </m:sSup>
                              <m:r>
                                <a:rPr lang="en-US" altLang="zh-TW" b="0" i="1" smtClean="0">
                                  <a:latin typeface="Cambria Math" panose="02040503050406030204" pitchFamily="18" charset="0"/>
                                </a:rPr>
                                <m:t>~</m:t>
                              </m:r>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15</m:t>
                                  </m:r>
                                </m:sup>
                              </m:sSup>
                              <m:r>
                                <a:rPr lang="en-US" altLang="zh-TW" b="0" i="1" smtClean="0">
                                  <a:latin typeface="Cambria Math" panose="02040503050406030204" pitchFamily="18" charset="0"/>
                                </a:rPr>
                                <m:t>−1</m:t>
                              </m:r>
                            </m:oMath>
                          </a14:m>
                          <a:r>
                            <a:rPr lang="en-US" altLang="zh-TW" dirty="0"/>
                            <a:t>)</a:t>
                          </a:r>
                          <a:endParaRPr lang="zh-TW" altLang="en-US" dirty="0"/>
                        </a:p>
                      </a:txBody>
                      <a:tcPr anchor="ctr"/>
                    </a:tc>
                    <a:extLst>
                      <a:ext uri="{0D108BD9-81ED-4DB2-BD59-A6C34878D82A}">
                        <a16:rowId xmlns:a16="http://schemas.microsoft.com/office/drawing/2014/main" val="126079112"/>
                      </a:ext>
                    </a:extLst>
                  </a:tr>
                  <a:tr h="440019">
                    <a:tc vMerge="1">
                      <a:txBody>
                        <a:bodyPr/>
                        <a:lstStyle/>
                        <a:p>
                          <a:endParaRPr lang="zh-TW" altLang="en-US" dirty="0"/>
                        </a:p>
                      </a:txBody>
                      <a:tcPr/>
                    </a:tc>
                    <a:tc>
                      <a:txBody>
                        <a:bodyPr/>
                        <a:lstStyle/>
                        <a:p>
                          <a:pPr algn="ctr"/>
                          <a:r>
                            <a:rPr lang="en-US" altLang="zh-TW" dirty="0"/>
                            <a:t>char</a:t>
                          </a:r>
                          <a:endParaRPr lang="zh-TW" altLang="en-US" dirty="0"/>
                        </a:p>
                      </a:txBody>
                      <a:tcPr anchor="ctr"/>
                    </a:tc>
                    <a:tc>
                      <a:txBody>
                        <a:bodyPr/>
                        <a:lstStyle/>
                        <a:p>
                          <a:pPr algn="ctr"/>
                          <a:r>
                            <a:rPr lang="zh-TW" altLang="en-US" dirty="0"/>
                            <a:t>字元</a:t>
                          </a:r>
                        </a:p>
                      </a:txBody>
                      <a:tcPr anchor="ctr"/>
                    </a:tc>
                    <a:tc>
                      <a:txBody>
                        <a:bodyPr/>
                        <a:lstStyle/>
                        <a:p>
                          <a:pPr algn="ctr"/>
                          <a:r>
                            <a:rPr lang="en-US" altLang="zh-TW" dirty="0"/>
                            <a:t>1</a:t>
                          </a:r>
                          <a:endParaRPr lang="zh-TW" altLang="en-US" dirty="0"/>
                        </a:p>
                      </a:txBody>
                      <a:tcPr anchor="ctr"/>
                    </a:tc>
                    <a:tc>
                      <a:txBody>
                        <a:bodyPr/>
                        <a:lstStyle/>
                        <a:p>
                          <a:pPr algn="ctr"/>
                          <a:r>
                            <a:rPr lang="en-US" altLang="zh-TW" dirty="0"/>
                            <a:t>0~255(</a:t>
                          </a:r>
                          <a14:m>
                            <m:oMath xmlns:m="http://schemas.openxmlformats.org/officeDocument/2006/math">
                              <m:sSup>
                                <m:sSupPr>
                                  <m:ctrlPr>
                                    <a:rPr lang="en-US" altLang="zh-TW" i="1" smtClean="0">
                                      <a:latin typeface="Cambria Math" panose="02040503050406030204" pitchFamily="18" charset="0"/>
                                    </a:rPr>
                                  </m:ctrlPr>
                                </m:sSupPr>
                                <m:e>
                                  <m:r>
                                    <a:rPr lang="en-US" altLang="zh-TW" b="0" i="1" smtClean="0">
                                      <a:latin typeface="Cambria Math" panose="02040503050406030204" pitchFamily="18" charset="0"/>
                                    </a:rPr>
                                    <m:t>2</m:t>
                                  </m:r>
                                </m:e>
                                <m:sup>
                                  <m:r>
                                    <a:rPr lang="en-US" altLang="zh-TW" b="0" i="1" smtClean="0">
                                      <a:latin typeface="Cambria Math" panose="02040503050406030204" pitchFamily="18" charset="0"/>
                                    </a:rPr>
                                    <m:t>8</m:t>
                                  </m:r>
                                </m:sup>
                              </m:sSup>
                            </m:oMath>
                          </a14:m>
                          <a:r>
                            <a:rPr lang="en-US" altLang="zh-TW" dirty="0"/>
                            <a:t>)</a:t>
                          </a:r>
                          <a:endParaRPr lang="zh-TW" altLang="en-US" dirty="0"/>
                        </a:p>
                      </a:txBody>
                      <a:tcPr anchor="ctr"/>
                    </a:tc>
                    <a:extLst>
                      <a:ext uri="{0D108BD9-81ED-4DB2-BD59-A6C34878D82A}">
                        <a16:rowId xmlns:a16="http://schemas.microsoft.com/office/drawing/2014/main" val="3184943679"/>
                      </a:ext>
                    </a:extLst>
                  </a:tr>
                  <a:tr h="440019">
                    <a:tc rowSpan="2">
                      <a:txBody>
                        <a:bodyPr/>
                        <a:lstStyle/>
                        <a:p>
                          <a:pPr algn="ctr"/>
                          <a:r>
                            <a:rPr lang="zh-TW" altLang="en-US" dirty="0"/>
                            <a:t>浮點數類型</a:t>
                          </a:r>
                        </a:p>
                      </a:txBody>
                      <a:tcPr anchor="ctr">
                        <a:solidFill>
                          <a:srgbClr val="EFF4F4"/>
                        </a:solidFill>
                      </a:tcPr>
                    </a:tc>
                    <a:tc>
                      <a:txBody>
                        <a:bodyPr/>
                        <a:lstStyle/>
                        <a:p>
                          <a:pPr algn="ctr"/>
                          <a:r>
                            <a:rPr lang="en-US" altLang="zh-TW" dirty="0"/>
                            <a:t>float</a:t>
                          </a:r>
                          <a:endParaRPr lang="zh-TW" altLang="en-US" dirty="0"/>
                        </a:p>
                      </a:txBody>
                      <a:tcPr anchor="ctr"/>
                    </a:tc>
                    <a:tc>
                      <a:txBody>
                        <a:bodyPr/>
                        <a:lstStyle/>
                        <a:p>
                          <a:pPr algn="ctr"/>
                          <a:r>
                            <a:rPr lang="zh-TW" altLang="en-US" dirty="0"/>
                            <a:t>浮點數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1.2e-38~3.4e38</a:t>
                          </a:r>
                          <a:endParaRPr lang="zh-TW" altLang="en-US" dirty="0"/>
                        </a:p>
                      </a:txBody>
                      <a:tcPr anchor="ctr"/>
                    </a:tc>
                    <a:extLst>
                      <a:ext uri="{0D108BD9-81ED-4DB2-BD59-A6C34878D82A}">
                        <a16:rowId xmlns:a16="http://schemas.microsoft.com/office/drawing/2014/main" val="433384547"/>
                      </a:ext>
                    </a:extLst>
                  </a:tr>
                  <a:tr h="440019">
                    <a:tc vMerge="1">
                      <a:txBody>
                        <a:bodyPr/>
                        <a:lstStyle/>
                        <a:p>
                          <a:endParaRPr lang="zh-TW" altLang="en-US" dirty="0"/>
                        </a:p>
                      </a:txBody>
                      <a:tcPr/>
                    </a:tc>
                    <a:tc>
                      <a:txBody>
                        <a:bodyPr/>
                        <a:lstStyle/>
                        <a:p>
                          <a:pPr algn="ctr"/>
                          <a:r>
                            <a:rPr lang="en-US" altLang="zh-TW" dirty="0"/>
                            <a:t>double</a:t>
                          </a:r>
                          <a:endParaRPr lang="zh-TW" altLang="en-US" dirty="0"/>
                        </a:p>
                      </a:txBody>
                      <a:tcPr anchor="ctr"/>
                    </a:tc>
                    <a:tc>
                      <a:txBody>
                        <a:bodyPr/>
                        <a:lstStyle/>
                        <a:p>
                          <a:pPr algn="ctr"/>
                          <a:r>
                            <a:rPr lang="zh-TW" altLang="en-US" dirty="0"/>
                            <a:t>倍精度浮點數</a:t>
                          </a:r>
                          <a:endParaRPr lang="en-US" altLang="zh-TW" dirty="0"/>
                        </a:p>
                      </a:txBody>
                      <a:tcPr anchor="ctr"/>
                    </a:tc>
                    <a:tc>
                      <a:txBody>
                        <a:bodyPr/>
                        <a:lstStyle/>
                        <a:p>
                          <a:pPr algn="ctr"/>
                          <a:r>
                            <a:rPr lang="en-US" altLang="zh-TW" dirty="0"/>
                            <a:t>8</a:t>
                          </a:r>
                          <a:endParaRPr lang="zh-TW" altLang="en-US" dirty="0"/>
                        </a:p>
                      </a:txBody>
                      <a:tcPr anchor="ctr"/>
                    </a:tc>
                    <a:tc>
                      <a:txBody>
                        <a:bodyPr/>
                        <a:lstStyle/>
                        <a:p>
                          <a:pPr algn="ctr"/>
                          <a:r>
                            <a:rPr lang="en-US" altLang="zh-TW" dirty="0"/>
                            <a:t>2.2e-308~1.8e308</a:t>
                          </a:r>
                          <a:endParaRPr lang="zh-TW" altLang="en-US" dirty="0"/>
                        </a:p>
                      </a:txBody>
                      <a:tcPr anchor="ctr"/>
                    </a:tc>
                    <a:extLst>
                      <a:ext uri="{0D108BD9-81ED-4DB2-BD59-A6C34878D82A}">
                        <a16:rowId xmlns:a16="http://schemas.microsoft.com/office/drawing/2014/main" val="924944269"/>
                      </a:ext>
                    </a:extLst>
                  </a:tr>
                </a:tbl>
              </a:graphicData>
            </a:graphic>
          </p:graphicFrame>
        </mc:Choice>
        <mc:Fallback xmlns="">
          <p:graphicFrame>
            <p:nvGraphicFramePr>
              <p:cNvPr id="4" name="表格 3">
                <a:extLst>
                  <a:ext uri="{FF2B5EF4-FFF2-40B4-BE49-F238E27FC236}">
                    <a16:creationId xmlns:a16="http://schemas.microsoft.com/office/drawing/2014/main" id="{0609F78B-F509-42B0-A5E2-B1AD594B67FF}"/>
                  </a:ext>
                </a:extLst>
              </p:cNvPr>
              <p:cNvGraphicFramePr>
                <a:graphicFrameLocks noGrp="1"/>
              </p:cNvGraphicFramePr>
              <p:nvPr>
                <p:extLst>
                  <p:ext uri="{D42A27DB-BD31-4B8C-83A1-F6EECF244321}">
                    <p14:modId xmlns:p14="http://schemas.microsoft.com/office/powerpoint/2010/main" val="240383388"/>
                  </p:ext>
                </p:extLst>
              </p:nvPr>
            </p:nvGraphicFramePr>
            <p:xfrm>
              <a:off x="2862138" y="3434542"/>
              <a:ext cx="9069883" cy="3280194"/>
            </p:xfrm>
            <a:graphic>
              <a:graphicData uri="http://schemas.openxmlformats.org/drawingml/2006/table">
                <a:tbl>
                  <a:tblPr firstRow="1" bandRow="1">
                    <a:tableStyleId>{21E4AEA4-8DFA-4A89-87EB-49C32662AFE0}</a:tableStyleId>
                  </a:tblPr>
                  <a:tblGrid>
                    <a:gridCol w="1482493">
                      <a:extLst>
                        <a:ext uri="{9D8B030D-6E8A-4147-A177-3AD203B41FA5}">
                          <a16:colId xmlns:a16="http://schemas.microsoft.com/office/drawing/2014/main" val="1084422069"/>
                        </a:ext>
                      </a:extLst>
                    </a:gridCol>
                    <a:gridCol w="1482493">
                      <a:extLst>
                        <a:ext uri="{9D8B030D-6E8A-4147-A177-3AD203B41FA5}">
                          <a16:colId xmlns:a16="http://schemas.microsoft.com/office/drawing/2014/main" val="3548041632"/>
                        </a:ext>
                      </a:extLst>
                    </a:gridCol>
                    <a:gridCol w="1482493">
                      <a:extLst>
                        <a:ext uri="{9D8B030D-6E8A-4147-A177-3AD203B41FA5}">
                          <a16:colId xmlns:a16="http://schemas.microsoft.com/office/drawing/2014/main" val="3306982903"/>
                        </a:ext>
                      </a:extLst>
                    </a:gridCol>
                    <a:gridCol w="1482493">
                      <a:extLst>
                        <a:ext uri="{9D8B030D-6E8A-4147-A177-3AD203B41FA5}">
                          <a16:colId xmlns:a16="http://schemas.microsoft.com/office/drawing/2014/main" val="1762407170"/>
                        </a:ext>
                      </a:extLst>
                    </a:gridCol>
                    <a:gridCol w="3139911">
                      <a:extLst>
                        <a:ext uri="{9D8B030D-6E8A-4147-A177-3AD203B41FA5}">
                          <a16:colId xmlns:a16="http://schemas.microsoft.com/office/drawing/2014/main" val="891526891"/>
                        </a:ext>
                      </a:extLst>
                    </a:gridCol>
                  </a:tblGrid>
                  <a:tr h="440019">
                    <a:tc gridSpan="2">
                      <a:txBody>
                        <a:bodyPr/>
                        <a:lstStyle/>
                        <a:p>
                          <a:pPr algn="ctr"/>
                          <a:r>
                            <a:rPr lang="zh-TW" altLang="en-US" dirty="0"/>
                            <a:t>資料型態</a:t>
                          </a:r>
                        </a:p>
                      </a:txBody>
                      <a:tcPr anchor="ctr"/>
                    </a:tc>
                    <a:tc hMerge="1">
                      <a:txBody>
                        <a:bodyPr/>
                        <a:lstStyle/>
                        <a:p>
                          <a:endParaRPr lang="zh-TW" altLang="en-US" dirty="0"/>
                        </a:p>
                      </a:txBody>
                      <a:tcPr/>
                    </a:tc>
                    <a:tc>
                      <a:txBody>
                        <a:bodyPr/>
                        <a:lstStyle/>
                        <a:p>
                          <a:pPr algn="ctr"/>
                          <a:r>
                            <a:rPr lang="zh-TW" altLang="en-US" dirty="0"/>
                            <a:t>型態說明</a:t>
                          </a:r>
                        </a:p>
                      </a:txBody>
                      <a:tcPr anchor="ctr"/>
                    </a:tc>
                    <a:tc>
                      <a:txBody>
                        <a:bodyPr/>
                        <a:lstStyle/>
                        <a:p>
                          <a:pPr algn="ctr"/>
                          <a:r>
                            <a:rPr lang="zh-TW" altLang="en-US" dirty="0"/>
                            <a:t>位元組</a:t>
                          </a:r>
                        </a:p>
                      </a:txBody>
                      <a:tcPr anchor="ctr"/>
                    </a:tc>
                    <a:tc>
                      <a:txBody>
                        <a:bodyPr/>
                        <a:lstStyle/>
                        <a:p>
                          <a:pPr algn="ctr"/>
                          <a:r>
                            <a:rPr lang="zh-TW" altLang="en-US" dirty="0"/>
                            <a:t>表示範圍</a:t>
                          </a:r>
                        </a:p>
                      </a:txBody>
                      <a:tcPr anchor="ctr"/>
                    </a:tc>
                    <a:extLst>
                      <a:ext uri="{0D108BD9-81ED-4DB2-BD59-A6C34878D82A}">
                        <a16:rowId xmlns:a16="http://schemas.microsoft.com/office/drawing/2014/main" val="2642498135"/>
                      </a:ext>
                    </a:extLst>
                  </a:tr>
                  <a:tr h="440019">
                    <a:tc rowSpan="4">
                      <a:txBody>
                        <a:bodyPr/>
                        <a:lstStyle/>
                        <a:p>
                          <a:pPr algn="ctr"/>
                          <a:r>
                            <a:rPr lang="zh-TW" altLang="en-US" dirty="0"/>
                            <a:t>整數類型</a:t>
                          </a:r>
                        </a:p>
                      </a:txBody>
                      <a:tcPr anchor="ctr"/>
                    </a:tc>
                    <a:tc>
                      <a:txBody>
                        <a:bodyPr/>
                        <a:lstStyle/>
                        <a:p>
                          <a:pPr algn="ctr"/>
                          <a:r>
                            <a:rPr lang="en-US" altLang="zh-TW" dirty="0"/>
                            <a:t>long int</a:t>
                          </a:r>
                          <a:endParaRPr lang="zh-TW" altLang="en-US" dirty="0"/>
                        </a:p>
                      </a:txBody>
                      <a:tcPr anchor="ctr"/>
                    </a:tc>
                    <a:tc>
                      <a:txBody>
                        <a:bodyPr/>
                        <a:lstStyle/>
                        <a:p>
                          <a:pPr algn="ctr"/>
                          <a:r>
                            <a:rPr lang="zh-TW" altLang="en-US" dirty="0"/>
                            <a:t>長整數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-2147483648~2147483647</a:t>
                          </a:r>
                          <a:endParaRPr lang="zh-TW" altLang="en-US" dirty="0"/>
                        </a:p>
                      </a:txBody>
                      <a:tcPr anchor="ctr"/>
                    </a:tc>
                    <a:extLst>
                      <a:ext uri="{0D108BD9-81ED-4DB2-BD59-A6C34878D82A}">
                        <a16:rowId xmlns:a16="http://schemas.microsoft.com/office/drawing/2014/main" val="3305457583"/>
                      </a:ext>
                    </a:extLst>
                  </a:tr>
                  <a:tr h="440019">
                    <a:tc vMerge="1">
                      <a:txBody>
                        <a:bodyPr/>
                        <a:lstStyle/>
                        <a:p>
                          <a:endParaRPr lang="zh-TW" altLang="en-US" dirty="0"/>
                        </a:p>
                      </a:txBody>
                      <a:tcPr/>
                    </a:tc>
                    <a:tc>
                      <a:txBody>
                        <a:bodyPr/>
                        <a:lstStyle/>
                        <a:p>
                          <a:pPr algn="ctr"/>
                          <a:r>
                            <a:rPr lang="en-US" altLang="zh-TW" dirty="0"/>
                            <a:t>int</a:t>
                          </a:r>
                          <a:endParaRPr lang="zh-TW" altLang="en-US" dirty="0"/>
                        </a:p>
                      </a:txBody>
                      <a:tcPr anchor="ctr"/>
                    </a:tc>
                    <a:tc>
                      <a:txBody>
                        <a:bodyPr/>
                        <a:lstStyle/>
                        <a:p>
                          <a:pPr algn="ctr"/>
                          <a:r>
                            <a:rPr lang="zh-TW" altLang="en-US" dirty="0"/>
                            <a:t>整數</a:t>
                          </a:r>
                        </a:p>
                      </a:txBody>
                      <a:tcPr anchor="ctr"/>
                    </a:tc>
                    <a:tc>
                      <a:txBody>
                        <a:bodyPr/>
                        <a:lstStyle/>
                        <a:p>
                          <a:pPr algn="ctr"/>
                          <a:r>
                            <a:rPr lang="en-US" altLang="zh-TW" dirty="0"/>
                            <a:t>4</a:t>
                          </a:r>
                          <a:endParaRPr lang="zh-TW" alt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dirty="0"/>
                            <a:t>-2147483648~2147483647</a:t>
                          </a:r>
                          <a:endParaRPr lang="zh-TW" altLang="en-US" dirty="0"/>
                        </a:p>
                      </a:txBody>
                      <a:tcPr anchor="ctr"/>
                    </a:tc>
                    <a:extLst>
                      <a:ext uri="{0D108BD9-81ED-4DB2-BD59-A6C34878D82A}">
                        <a16:rowId xmlns:a16="http://schemas.microsoft.com/office/drawing/2014/main" val="743423071"/>
                      </a:ext>
                    </a:extLst>
                  </a:tr>
                  <a:tr h="440019">
                    <a:tc vMerge="1">
                      <a:txBody>
                        <a:bodyPr/>
                        <a:lstStyle/>
                        <a:p>
                          <a:endParaRPr lang="zh-TW" altLang="en-US" dirty="0"/>
                        </a:p>
                      </a:txBody>
                      <a:tcPr/>
                    </a:tc>
                    <a:tc>
                      <a:txBody>
                        <a:bodyPr/>
                        <a:lstStyle/>
                        <a:p>
                          <a:pPr algn="ctr"/>
                          <a:r>
                            <a:rPr lang="en-US" altLang="zh-TW" dirty="0"/>
                            <a:t>short int</a:t>
                          </a:r>
                          <a:endParaRPr lang="zh-TW" altLang="en-US" dirty="0"/>
                        </a:p>
                      </a:txBody>
                      <a:tcPr anchor="ctr"/>
                    </a:tc>
                    <a:tc>
                      <a:txBody>
                        <a:bodyPr/>
                        <a:lstStyle/>
                        <a:p>
                          <a:pPr algn="ctr"/>
                          <a:r>
                            <a:rPr lang="zh-TW" altLang="en-US" dirty="0"/>
                            <a:t>短整數</a:t>
                          </a:r>
                        </a:p>
                      </a:txBody>
                      <a:tcPr anchor="ctr"/>
                    </a:tc>
                    <a:tc>
                      <a:txBody>
                        <a:bodyPr/>
                        <a:lstStyle/>
                        <a:p>
                          <a:pPr algn="ctr"/>
                          <a:r>
                            <a:rPr lang="en-US" altLang="zh-TW" dirty="0"/>
                            <a:t>3</a:t>
                          </a:r>
                          <a:endParaRPr lang="zh-TW" altLang="en-US" dirty="0"/>
                        </a:p>
                      </a:txBody>
                      <a:tcPr anchor="ctr"/>
                    </a:tc>
                    <a:tc>
                      <a:txBody>
                        <a:bodyPr/>
                        <a:lstStyle/>
                        <a:p>
                          <a:endParaRPr lang="zh-TW"/>
                        </a:p>
                      </a:txBody>
                      <a:tcPr anchor="ctr">
                        <a:blipFill>
                          <a:blip r:embed="rId2"/>
                          <a:stretch>
                            <a:fillRect l="-189320" t="-302778" r="-777" b="-368056"/>
                          </a:stretch>
                        </a:blipFill>
                      </a:tcPr>
                    </a:tc>
                    <a:extLst>
                      <a:ext uri="{0D108BD9-81ED-4DB2-BD59-A6C34878D82A}">
                        <a16:rowId xmlns:a16="http://schemas.microsoft.com/office/drawing/2014/main" val="126079112"/>
                      </a:ext>
                    </a:extLst>
                  </a:tr>
                  <a:tr h="440019">
                    <a:tc vMerge="1">
                      <a:txBody>
                        <a:bodyPr/>
                        <a:lstStyle/>
                        <a:p>
                          <a:endParaRPr lang="zh-TW" altLang="en-US" dirty="0"/>
                        </a:p>
                      </a:txBody>
                      <a:tcPr/>
                    </a:tc>
                    <a:tc>
                      <a:txBody>
                        <a:bodyPr/>
                        <a:lstStyle/>
                        <a:p>
                          <a:pPr algn="ctr"/>
                          <a:r>
                            <a:rPr lang="en-US" altLang="zh-TW" dirty="0"/>
                            <a:t>char</a:t>
                          </a:r>
                          <a:endParaRPr lang="zh-TW" altLang="en-US" dirty="0"/>
                        </a:p>
                      </a:txBody>
                      <a:tcPr anchor="ctr"/>
                    </a:tc>
                    <a:tc>
                      <a:txBody>
                        <a:bodyPr/>
                        <a:lstStyle/>
                        <a:p>
                          <a:pPr algn="ctr"/>
                          <a:r>
                            <a:rPr lang="zh-TW" altLang="en-US" dirty="0"/>
                            <a:t>字元</a:t>
                          </a:r>
                        </a:p>
                      </a:txBody>
                      <a:tcPr anchor="ctr"/>
                    </a:tc>
                    <a:tc>
                      <a:txBody>
                        <a:bodyPr/>
                        <a:lstStyle/>
                        <a:p>
                          <a:pPr algn="ctr"/>
                          <a:r>
                            <a:rPr lang="en-US" altLang="zh-TW" dirty="0"/>
                            <a:t>1</a:t>
                          </a:r>
                          <a:endParaRPr lang="zh-TW" altLang="en-US" dirty="0"/>
                        </a:p>
                      </a:txBody>
                      <a:tcPr anchor="ctr"/>
                    </a:tc>
                    <a:tc>
                      <a:txBody>
                        <a:bodyPr/>
                        <a:lstStyle/>
                        <a:p>
                          <a:endParaRPr lang="zh-TW"/>
                        </a:p>
                      </a:txBody>
                      <a:tcPr anchor="ctr">
                        <a:blipFill>
                          <a:blip r:embed="rId2"/>
                          <a:stretch>
                            <a:fillRect l="-189320" t="-397260" r="-777" b="-263014"/>
                          </a:stretch>
                        </a:blipFill>
                      </a:tcPr>
                    </a:tc>
                    <a:extLst>
                      <a:ext uri="{0D108BD9-81ED-4DB2-BD59-A6C34878D82A}">
                        <a16:rowId xmlns:a16="http://schemas.microsoft.com/office/drawing/2014/main" val="3184943679"/>
                      </a:ext>
                    </a:extLst>
                  </a:tr>
                  <a:tr h="440019">
                    <a:tc rowSpan="2">
                      <a:txBody>
                        <a:bodyPr/>
                        <a:lstStyle/>
                        <a:p>
                          <a:pPr algn="ctr"/>
                          <a:r>
                            <a:rPr lang="zh-TW" altLang="en-US" dirty="0"/>
                            <a:t>浮點數類型</a:t>
                          </a:r>
                        </a:p>
                      </a:txBody>
                      <a:tcPr anchor="ctr">
                        <a:solidFill>
                          <a:srgbClr val="EFF4F4"/>
                        </a:solidFill>
                      </a:tcPr>
                    </a:tc>
                    <a:tc>
                      <a:txBody>
                        <a:bodyPr/>
                        <a:lstStyle/>
                        <a:p>
                          <a:pPr algn="ctr"/>
                          <a:r>
                            <a:rPr lang="en-US" altLang="zh-TW" dirty="0"/>
                            <a:t>float</a:t>
                          </a:r>
                          <a:endParaRPr lang="zh-TW" altLang="en-US" dirty="0"/>
                        </a:p>
                      </a:txBody>
                      <a:tcPr anchor="ctr"/>
                    </a:tc>
                    <a:tc>
                      <a:txBody>
                        <a:bodyPr/>
                        <a:lstStyle/>
                        <a:p>
                          <a:pPr algn="ctr"/>
                          <a:r>
                            <a:rPr lang="zh-TW" altLang="en-US" dirty="0"/>
                            <a:t>浮點數</a:t>
                          </a:r>
                        </a:p>
                      </a:txBody>
                      <a:tcPr anchor="ctr"/>
                    </a:tc>
                    <a:tc>
                      <a:txBody>
                        <a:bodyPr/>
                        <a:lstStyle/>
                        <a:p>
                          <a:pPr algn="ctr"/>
                          <a:r>
                            <a:rPr lang="en-US" altLang="zh-TW" dirty="0"/>
                            <a:t>4</a:t>
                          </a:r>
                          <a:endParaRPr lang="zh-TW" altLang="en-US" dirty="0"/>
                        </a:p>
                      </a:txBody>
                      <a:tcPr anchor="ctr"/>
                    </a:tc>
                    <a:tc>
                      <a:txBody>
                        <a:bodyPr/>
                        <a:lstStyle/>
                        <a:p>
                          <a:pPr algn="ctr"/>
                          <a:r>
                            <a:rPr lang="en-US" altLang="zh-TW" dirty="0"/>
                            <a:t>1.2e-38~3.4e38</a:t>
                          </a:r>
                          <a:endParaRPr lang="zh-TW" altLang="en-US" dirty="0"/>
                        </a:p>
                      </a:txBody>
                      <a:tcPr anchor="ctr"/>
                    </a:tc>
                    <a:extLst>
                      <a:ext uri="{0D108BD9-81ED-4DB2-BD59-A6C34878D82A}">
                        <a16:rowId xmlns:a16="http://schemas.microsoft.com/office/drawing/2014/main" val="433384547"/>
                      </a:ext>
                    </a:extLst>
                  </a:tr>
                  <a:tr h="640080">
                    <a:tc vMerge="1">
                      <a:txBody>
                        <a:bodyPr/>
                        <a:lstStyle/>
                        <a:p>
                          <a:endParaRPr lang="zh-TW" altLang="en-US" dirty="0"/>
                        </a:p>
                      </a:txBody>
                      <a:tcPr/>
                    </a:tc>
                    <a:tc>
                      <a:txBody>
                        <a:bodyPr/>
                        <a:lstStyle/>
                        <a:p>
                          <a:pPr algn="ctr"/>
                          <a:r>
                            <a:rPr lang="en-US" altLang="zh-TW" dirty="0"/>
                            <a:t>double</a:t>
                          </a:r>
                          <a:endParaRPr lang="zh-TW" altLang="en-US" dirty="0"/>
                        </a:p>
                      </a:txBody>
                      <a:tcPr anchor="ctr"/>
                    </a:tc>
                    <a:tc>
                      <a:txBody>
                        <a:bodyPr/>
                        <a:lstStyle/>
                        <a:p>
                          <a:pPr algn="ctr"/>
                          <a:r>
                            <a:rPr lang="zh-TW" altLang="en-US" dirty="0"/>
                            <a:t>倍精度浮點數</a:t>
                          </a:r>
                          <a:endParaRPr lang="en-US" altLang="zh-TW" dirty="0"/>
                        </a:p>
                      </a:txBody>
                      <a:tcPr anchor="ctr"/>
                    </a:tc>
                    <a:tc>
                      <a:txBody>
                        <a:bodyPr/>
                        <a:lstStyle/>
                        <a:p>
                          <a:pPr algn="ctr"/>
                          <a:r>
                            <a:rPr lang="en-US" altLang="zh-TW" dirty="0"/>
                            <a:t>8</a:t>
                          </a:r>
                          <a:endParaRPr lang="zh-TW" altLang="en-US" dirty="0"/>
                        </a:p>
                      </a:txBody>
                      <a:tcPr anchor="ctr"/>
                    </a:tc>
                    <a:tc>
                      <a:txBody>
                        <a:bodyPr/>
                        <a:lstStyle/>
                        <a:p>
                          <a:pPr algn="ctr"/>
                          <a:r>
                            <a:rPr lang="en-US" altLang="zh-TW" dirty="0"/>
                            <a:t>2.2e-308~1.8e308</a:t>
                          </a:r>
                          <a:endParaRPr lang="zh-TW" altLang="en-US" dirty="0"/>
                        </a:p>
                      </a:txBody>
                      <a:tcPr anchor="ctr"/>
                    </a:tc>
                    <a:extLst>
                      <a:ext uri="{0D108BD9-81ED-4DB2-BD59-A6C34878D82A}">
                        <a16:rowId xmlns:a16="http://schemas.microsoft.com/office/drawing/2014/main" val="924944269"/>
                      </a:ext>
                    </a:extLst>
                  </a:tr>
                </a:tbl>
              </a:graphicData>
            </a:graphic>
          </p:graphicFrame>
        </mc:Fallback>
      </mc:AlternateContent>
      <p:sp>
        <p:nvSpPr>
          <p:cNvPr id="5" name="文字方塊 4">
            <a:extLst>
              <a:ext uri="{FF2B5EF4-FFF2-40B4-BE49-F238E27FC236}">
                <a16:creationId xmlns:a16="http://schemas.microsoft.com/office/drawing/2014/main" id="{4B2ACBBA-FE28-47E0-84DE-FABFB738EA85}"/>
              </a:ext>
            </a:extLst>
          </p:cNvPr>
          <p:cNvSpPr txBox="1"/>
          <p:nvPr/>
        </p:nvSpPr>
        <p:spPr>
          <a:xfrm>
            <a:off x="7261638" y="807559"/>
            <a:ext cx="4365443" cy="1631216"/>
          </a:xfrm>
          <a:prstGeom prst="rect">
            <a:avLst/>
          </a:prstGeom>
          <a:noFill/>
        </p:spPr>
        <p:txBody>
          <a:bodyPr wrap="square" rtlCol="0">
            <a:spAutoFit/>
          </a:bodyPr>
          <a:lstStyle/>
          <a:p>
            <a:pPr marL="342900" indent="-342900">
              <a:buClr>
                <a:schemeClr val="accent5"/>
              </a:buClr>
              <a:buFont typeface="Wingdings" panose="05000000000000000000" pitchFamily="2" charset="2"/>
              <a:buChar char="p"/>
            </a:pPr>
            <a:r>
              <a:rPr lang="zh-TW" altLang="en-US" sz="2000" dirty="0">
                <a:latin typeface="+mn-ea"/>
              </a:rPr>
              <a:t>可用</a:t>
            </a:r>
            <a:r>
              <a:rPr lang="en-US" altLang="zh-TW" sz="2000" dirty="0" err="1">
                <a:solidFill>
                  <a:srgbClr val="FFC000"/>
                </a:solidFill>
              </a:rPr>
              <a:t>sizeof</a:t>
            </a:r>
            <a:r>
              <a:rPr lang="en-US" altLang="zh-TW" sz="2000" dirty="0">
                <a:solidFill>
                  <a:srgbClr val="FFC000"/>
                </a:solidFill>
              </a:rPr>
              <a:t>()</a:t>
            </a:r>
            <a:r>
              <a:rPr lang="zh-TW" altLang="en-US" sz="2000" dirty="0">
                <a:latin typeface="+mn-ea"/>
              </a:rPr>
              <a:t>查詢某個常數、變數或資料型態佔了多少個位元組。</a:t>
            </a:r>
            <a:endParaRPr lang="en-US" altLang="zh-TW" sz="2000" dirty="0">
              <a:latin typeface="+mn-ea"/>
            </a:endParaRPr>
          </a:p>
          <a:p>
            <a:pPr>
              <a:buClr>
                <a:schemeClr val="accent5"/>
              </a:buClr>
            </a:pPr>
            <a:r>
              <a:rPr lang="zh-TW" altLang="en-US" sz="2000" dirty="0">
                <a:latin typeface="+mn-ea"/>
              </a:rPr>
              <a:t>      </a:t>
            </a:r>
            <a:r>
              <a:rPr lang="en-US" altLang="zh-TW" sz="2000" dirty="0"/>
              <a:t>ex: </a:t>
            </a:r>
            <a:r>
              <a:rPr lang="en-US" altLang="zh-TW" sz="2000" dirty="0" err="1"/>
              <a:t>sizeof</a:t>
            </a:r>
            <a:r>
              <a:rPr lang="en-US" altLang="zh-TW" sz="2000" dirty="0"/>
              <a:t>(char);</a:t>
            </a:r>
          </a:p>
          <a:p>
            <a:pPr marL="342900" indent="-342900">
              <a:buClr>
                <a:schemeClr val="accent5"/>
              </a:buClr>
              <a:buFont typeface="Wingdings" panose="05000000000000000000" pitchFamily="2" charset="2"/>
              <a:buChar char="p"/>
            </a:pPr>
            <a:r>
              <a:rPr lang="zh-TW" altLang="en-US" sz="2000" dirty="0"/>
              <a:t>資料型態的強制轉換：</a:t>
            </a:r>
            <a:endParaRPr lang="en-US" altLang="zh-TW" sz="2000" dirty="0"/>
          </a:p>
          <a:p>
            <a:pPr>
              <a:buClr>
                <a:schemeClr val="accent5"/>
              </a:buClr>
            </a:pPr>
            <a:r>
              <a:rPr lang="en-US" altLang="zh-TW" sz="2000" dirty="0"/>
              <a:t>	</a:t>
            </a:r>
            <a:r>
              <a:rPr lang="en-US" altLang="zh-TW" sz="2000" dirty="0">
                <a:solidFill>
                  <a:srgbClr val="FFC000"/>
                </a:solidFill>
              </a:rPr>
              <a:t>(</a:t>
            </a:r>
            <a:r>
              <a:rPr lang="zh-TW" altLang="en-US" sz="2000" dirty="0">
                <a:solidFill>
                  <a:srgbClr val="FFC000"/>
                </a:solidFill>
              </a:rPr>
              <a:t>欲轉換的資料型態</a:t>
            </a:r>
            <a:r>
              <a:rPr lang="en-US" altLang="zh-TW" sz="2000" dirty="0">
                <a:solidFill>
                  <a:srgbClr val="FFC000"/>
                </a:solidFill>
              </a:rPr>
              <a:t>)</a:t>
            </a:r>
            <a:r>
              <a:rPr lang="zh-TW" altLang="en-US" sz="2000" dirty="0">
                <a:solidFill>
                  <a:srgbClr val="FFC000"/>
                </a:solidFill>
              </a:rPr>
              <a:t>變數名稱；</a:t>
            </a:r>
            <a:endParaRPr lang="en-US" altLang="zh-TW" sz="2000" dirty="0">
              <a:solidFill>
                <a:srgbClr val="FFC000"/>
              </a:solidFill>
            </a:endParaRPr>
          </a:p>
        </p:txBody>
      </p:sp>
      <p:sp>
        <p:nvSpPr>
          <p:cNvPr id="6" name="矩形 5"/>
          <p:cNvSpPr/>
          <p:nvPr/>
        </p:nvSpPr>
        <p:spPr>
          <a:xfrm>
            <a:off x="6396359" y="2398606"/>
            <a:ext cx="6096000" cy="923330"/>
          </a:xfrm>
          <a:prstGeom prst="rect">
            <a:avLst/>
          </a:prstGeom>
        </p:spPr>
        <p:txBody>
          <a:bodyPr>
            <a:spAutoFit/>
          </a:bodyPr>
          <a:lstStyle/>
          <a:p>
            <a:pPr>
              <a:buClr>
                <a:schemeClr val="accent5"/>
              </a:buClr>
            </a:pPr>
            <a:r>
              <a:rPr lang="en-US" altLang="zh-TW" dirty="0"/>
              <a:t>Ex:   </a:t>
            </a:r>
            <a:r>
              <a:rPr lang="en-US" altLang="zh-TW" dirty="0" err="1"/>
              <a:t>int</a:t>
            </a:r>
            <a:r>
              <a:rPr lang="en-US" altLang="zh-TW" dirty="0"/>
              <a:t> n1;</a:t>
            </a:r>
          </a:p>
          <a:p>
            <a:pPr>
              <a:buClr>
                <a:schemeClr val="accent5"/>
              </a:buClr>
            </a:pPr>
            <a:r>
              <a:rPr lang="en-US" altLang="zh-TW" dirty="0"/>
              <a:t>       float num1; </a:t>
            </a:r>
          </a:p>
          <a:p>
            <a:pPr>
              <a:buClr>
                <a:schemeClr val="accent5"/>
              </a:buClr>
            </a:pPr>
            <a:r>
              <a:rPr lang="en-US" altLang="zh-TW" dirty="0"/>
              <a:t>       n1= (</a:t>
            </a:r>
            <a:r>
              <a:rPr lang="en-US" altLang="zh-TW" dirty="0" err="1"/>
              <a:t>int</a:t>
            </a:r>
            <a:r>
              <a:rPr lang="en-US" altLang="zh-TW" dirty="0"/>
              <a:t>) num1;</a:t>
            </a:r>
            <a:endParaRPr lang="zh-TW" altLang="en-US" dirty="0"/>
          </a:p>
        </p:txBody>
      </p:sp>
    </p:spTree>
    <p:extLst>
      <p:ext uri="{BB962C8B-B14F-4D97-AF65-F5344CB8AC3E}">
        <p14:creationId xmlns:p14="http://schemas.microsoft.com/office/powerpoint/2010/main" val="180015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7ED3D6E-163E-424A-A2C1-1A458E3C2CA1}"/>
              </a:ext>
            </a:extLst>
          </p:cNvPr>
          <p:cNvSpPr>
            <a:spLocks noGrp="1"/>
          </p:cNvSpPr>
          <p:nvPr>
            <p:ph type="title"/>
          </p:nvPr>
        </p:nvSpPr>
        <p:spPr/>
        <p:txBody>
          <a:bodyPr/>
          <a:lstStyle/>
          <a:p>
            <a:r>
              <a:rPr lang="zh-TW" altLang="en-US" dirty="0"/>
              <a:t>變數宣告與資料型態</a:t>
            </a:r>
            <a:r>
              <a:rPr lang="en-US" altLang="zh-TW" dirty="0"/>
              <a:t>---</a:t>
            </a:r>
            <a:r>
              <a:rPr lang="zh-TW" altLang="en-US" dirty="0"/>
              <a:t>識別字與關鍵字</a:t>
            </a:r>
          </a:p>
        </p:txBody>
      </p:sp>
      <p:sp>
        <p:nvSpPr>
          <p:cNvPr id="3" name="內容版面配置區 2">
            <a:extLst>
              <a:ext uri="{FF2B5EF4-FFF2-40B4-BE49-F238E27FC236}">
                <a16:creationId xmlns:a16="http://schemas.microsoft.com/office/drawing/2014/main" id="{D9E8692C-A30A-4F1C-9AAA-B9307403F94F}"/>
              </a:ext>
            </a:extLst>
          </p:cNvPr>
          <p:cNvSpPr>
            <a:spLocks noGrp="1"/>
          </p:cNvSpPr>
          <p:nvPr>
            <p:ph idx="1"/>
          </p:nvPr>
        </p:nvSpPr>
        <p:spPr>
          <a:xfrm>
            <a:off x="1024128" y="2286000"/>
            <a:ext cx="9720073" cy="2286000"/>
          </a:xfrm>
        </p:spPr>
        <p:txBody>
          <a:bodyPr/>
          <a:lstStyle/>
          <a:p>
            <a:pPr indent="-360000">
              <a:buClr>
                <a:schemeClr val="accent5"/>
              </a:buClr>
              <a:buFont typeface="Wingdings" panose="05000000000000000000" pitchFamily="2" charset="2"/>
              <a:buChar char="p"/>
            </a:pPr>
            <a:r>
              <a:rPr lang="zh-TW" altLang="en-US" dirty="0"/>
              <a:t>識別字是使用者用來命名變數或函數的文字</a:t>
            </a:r>
            <a:r>
              <a:rPr lang="en-US" altLang="zh-TW" dirty="0"/>
              <a:t>(</a:t>
            </a:r>
            <a:r>
              <a:rPr lang="zh-TW" altLang="en-US" dirty="0"/>
              <a:t>由英文大小寫字母、數字或底線所組合而成</a:t>
            </a:r>
            <a:r>
              <a:rPr lang="en-US" altLang="zh-TW" dirty="0"/>
              <a:t>)</a:t>
            </a:r>
            <a:r>
              <a:rPr lang="zh-TW" altLang="en-US" dirty="0"/>
              <a:t>，而關鍵字</a:t>
            </a:r>
            <a:r>
              <a:rPr lang="en-US" altLang="zh-TW" dirty="0"/>
              <a:t>(keyword)</a:t>
            </a:r>
            <a:r>
              <a:rPr lang="zh-TW" altLang="en-US" dirty="0"/>
              <a:t>則是編譯程式本身所使用的識別字。</a:t>
            </a:r>
            <a:r>
              <a:rPr lang="zh-TW" altLang="en-US" dirty="0">
                <a:solidFill>
                  <a:srgbClr val="FFC000"/>
                </a:solidFill>
              </a:rPr>
              <a:t>自行定義的變數或函數名稱都不能與</a:t>
            </a:r>
            <a:r>
              <a:rPr lang="en-US" altLang="zh-TW" dirty="0">
                <a:solidFill>
                  <a:srgbClr val="FFC000"/>
                </a:solidFill>
              </a:rPr>
              <a:t>C</a:t>
            </a:r>
            <a:r>
              <a:rPr lang="zh-TW" altLang="en-US" dirty="0">
                <a:solidFill>
                  <a:srgbClr val="FFC000"/>
                </a:solidFill>
              </a:rPr>
              <a:t>語言的關鍵字相同。</a:t>
            </a:r>
            <a:endParaRPr lang="en-US" altLang="zh-TW" dirty="0">
              <a:solidFill>
                <a:srgbClr val="FFC000"/>
              </a:solidFill>
            </a:endParaRPr>
          </a:p>
          <a:p>
            <a:pPr indent="-360000">
              <a:buClr>
                <a:schemeClr val="accent5"/>
              </a:buClr>
              <a:buFont typeface="Wingdings" panose="05000000000000000000" pitchFamily="2" charset="2"/>
              <a:buChar char="p"/>
            </a:pPr>
            <a:r>
              <a:rPr lang="zh-TW" altLang="en-US" dirty="0"/>
              <a:t>像是之前介紹的</a:t>
            </a:r>
            <a:r>
              <a:rPr lang="en-US" altLang="zh-TW" dirty="0"/>
              <a:t>return</a:t>
            </a:r>
            <a:r>
              <a:rPr lang="zh-TW" altLang="en-US" dirty="0"/>
              <a:t>、</a:t>
            </a:r>
            <a:r>
              <a:rPr lang="en-US" altLang="zh-TW" dirty="0"/>
              <a:t>int</a:t>
            </a:r>
            <a:r>
              <a:rPr lang="zh-TW" altLang="en-US" dirty="0"/>
              <a:t>、</a:t>
            </a:r>
            <a:r>
              <a:rPr lang="en-US" altLang="zh-TW" dirty="0"/>
              <a:t>void</a:t>
            </a:r>
            <a:r>
              <a:rPr lang="zh-TW" altLang="en-US" dirty="0"/>
              <a:t>都是屬於</a:t>
            </a:r>
            <a:r>
              <a:rPr lang="en-US" altLang="zh-TW" dirty="0"/>
              <a:t>C</a:t>
            </a:r>
            <a:r>
              <a:rPr lang="zh-TW" altLang="en-US" dirty="0"/>
              <a:t>語言的常用關鍵字，不能將他都變數名稱來使用。</a:t>
            </a:r>
            <a:endParaRPr lang="en-US" altLang="zh-TW" dirty="0"/>
          </a:p>
          <a:p>
            <a:pPr indent="-360000">
              <a:buClr>
                <a:schemeClr val="accent5"/>
              </a:buClr>
              <a:buFont typeface="Wingdings" panose="05000000000000000000" pitchFamily="2" charset="2"/>
              <a:buChar char="p"/>
            </a:pPr>
            <a:r>
              <a:rPr lang="en-US" altLang="zh-TW" dirty="0"/>
              <a:t>C</a:t>
            </a:r>
            <a:r>
              <a:rPr lang="zh-TW" altLang="en-US" dirty="0"/>
              <a:t>語言所提供的關鍵字如下：</a:t>
            </a:r>
            <a:endParaRPr lang="en-US" altLang="zh-TW" dirty="0"/>
          </a:p>
        </p:txBody>
      </p:sp>
      <p:graphicFrame>
        <p:nvGraphicFramePr>
          <p:cNvPr id="4" name="表格 3">
            <a:extLst>
              <a:ext uri="{FF2B5EF4-FFF2-40B4-BE49-F238E27FC236}">
                <a16:creationId xmlns:a16="http://schemas.microsoft.com/office/drawing/2014/main" id="{5337E4EF-A710-4A08-85AE-E9D663E5A881}"/>
              </a:ext>
            </a:extLst>
          </p:cNvPr>
          <p:cNvGraphicFramePr>
            <a:graphicFrameLocks noGrp="1"/>
          </p:cNvGraphicFramePr>
          <p:nvPr>
            <p:extLst>
              <p:ext uri="{D42A27DB-BD31-4B8C-83A1-F6EECF244321}">
                <p14:modId xmlns:p14="http://schemas.microsoft.com/office/powerpoint/2010/main" val="737910493"/>
              </p:ext>
            </p:extLst>
          </p:nvPr>
        </p:nvGraphicFramePr>
        <p:xfrm>
          <a:off x="4941454" y="4024898"/>
          <a:ext cx="6954980" cy="2560320"/>
        </p:xfrm>
        <a:graphic>
          <a:graphicData uri="http://schemas.openxmlformats.org/drawingml/2006/table">
            <a:tbl>
              <a:tblPr firstRow="1" bandRow="1">
                <a:tableStyleId>{22838BEF-8BB2-4498-84A7-C5851F593DF1}</a:tableStyleId>
              </a:tblPr>
              <a:tblGrid>
                <a:gridCol w="1390996">
                  <a:extLst>
                    <a:ext uri="{9D8B030D-6E8A-4147-A177-3AD203B41FA5}">
                      <a16:colId xmlns:a16="http://schemas.microsoft.com/office/drawing/2014/main" val="1335765584"/>
                    </a:ext>
                  </a:extLst>
                </a:gridCol>
                <a:gridCol w="1390996">
                  <a:extLst>
                    <a:ext uri="{9D8B030D-6E8A-4147-A177-3AD203B41FA5}">
                      <a16:colId xmlns:a16="http://schemas.microsoft.com/office/drawing/2014/main" val="689253836"/>
                    </a:ext>
                  </a:extLst>
                </a:gridCol>
                <a:gridCol w="1390996">
                  <a:extLst>
                    <a:ext uri="{9D8B030D-6E8A-4147-A177-3AD203B41FA5}">
                      <a16:colId xmlns:a16="http://schemas.microsoft.com/office/drawing/2014/main" val="2204974085"/>
                    </a:ext>
                  </a:extLst>
                </a:gridCol>
                <a:gridCol w="1390996">
                  <a:extLst>
                    <a:ext uri="{9D8B030D-6E8A-4147-A177-3AD203B41FA5}">
                      <a16:colId xmlns:a16="http://schemas.microsoft.com/office/drawing/2014/main" val="3700082912"/>
                    </a:ext>
                  </a:extLst>
                </a:gridCol>
                <a:gridCol w="1390996">
                  <a:extLst>
                    <a:ext uri="{9D8B030D-6E8A-4147-A177-3AD203B41FA5}">
                      <a16:colId xmlns:a16="http://schemas.microsoft.com/office/drawing/2014/main" val="330974951"/>
                    </a:ext>
                  </a:extLst>
                </a:gridCol>
              </a:tblGrid>
              <a:tr h="286283">
                <a:tc>
                  <a:txBody>
                    <a:bodyPr/>
                    <a:lstStyle/>
                    <a:p>
                      <a:pPr algn="ctr"/>
                      <a:r>
                        <a:rPr lang="en-US" altLang="zh-TW" b="0" dirty="0"/>
                        <a:t>Auto</a:t>
                      </a:r>
                      <a:endParaRPr lang="zh-TW" altLang="en-US" b="0" dirty="0"/>
                    </a:p>
                  </a:txBody>
                  <a:tcPr anchor="ctr"/>
                </a:tc>
                <a:tc>
                  <a:txBody>
                    <a:bodyPr/>
                    <a:lstStyle/>
                    <a:p>
                      <a:pPr algn="ctr"/>
                      <a:r>
                        <a:rPr lang="en-US" altLang="zh-TW" b="0" dirty="0"/>
                        <a:t>Break</a:t>
                      </a:r>
                      <a:endParaRPr lang="zh-TW" altLang="en-US" b="0" dirty="0"/>
                    </a:p>
                  </a:txBody>
                  <a:tcPr anchor="ctr"/>
                </a:tc>
                <a:tc>
                  <a:txBody>
                    <a:bodyPr/>
                    <a:lstStyle/>
                    <a:p>
                      <a:pPr algn="ctr"/>
                      <a:r>
                        <a:rPr lang="en-US" altLang="zh-TW" b="0" dirty="0"/>
                        <a:t>Case</a:t>
                      </a:r>
                      <a:endParaRPr lang="zh-TW" altLang="en-US" b="0" dirty="0"/>
                    </a:p>
                  </a:txBody>
                  <a:tcPr anchor="ctr"/>
                </a:tc>
                <a:tc>
                  <a:txBody>
                    <a:bodyPr/>
                    <a:lstStyle/>
                    <a:p>
                      <a:pPr algn="ctr"/>
                      <a:r>
                        <a:rPr lang="en-US" altLang="zh-TW" b="0" dirty="0"/>
                        <a:t>Char</a:t>
                      </a:r>
                      <a:endParaRPr lang="zh-TW" altLang="en-US" b="0" dirty="0"/>
                    </a:p>
                  </a:txBody>
                  <a:tcPr anchor="ctr"/>
                </a:tc>
                <a:tc>
                  <a:txBody>
                    <a:bodyPr/>
                    <a:lstStyle/>
                    <a:p>
                      <a:pPr algn="ctr"/>
                      <a:r>
                        <a:rPr lang="en-US" altLang="zh-TW" b="0" dirty="0"/>
                        <a:t>Const</a:t>
                      </a:r>
                      <a:endParaRPr lang="zh-TW" altLang="en-US" b="0" dirty="0"/>
                    </a:p>
                  </a:txBody>
                  <a:tcPr anchor="ctr"/>
                </a:tc>
                <a:extLst>
                  <a:ext uri="{0D108BD9-81ED-4DB2-BD59-A6C34878D82A}">
                    <a16:rowId xmlns:a16="http://schemas.microsoft.com/office/drawing/2014/main" val="520624284"/>
                  </a:ext>
                </a:extLst>
              </a:tr>
              <a:tr h="286283">
                <a:tc>
                  <a:txBody>
                    <a:bodyPr/>
                    <a:lstStyle/>
                    <a:p>
                      <a:pPr algn="ctr"/>
                      <a:r>
                        <a:rPr lang="en-US" altLang="zh-TW" b="0" dirty="0"/>
                        <a:t>Continue</a:t>
                      </a:r>
                      <a:endParaRPr lang="zh-TW" altLang="en-US" b="0" dirty="0"/>
                    </a:p>
                  </a:txBody>
                  <a:tcPr anchor="ctr"/>
                </a:tc>
                <a:tc>
                  <a:txBody>
                    <a:bodyPr/>
                    <a:lstStyle/>
                    <a:p>
                      <a:pPr algn="ctr"/>
                      <a:r>
                        <a:rPr lang="en-US" altLang="zh-TW" b="0" dirty="0"/>
                        <a:t>Default</a:t>
                      </a:r>
                      <a:endParaRPr lang="zh-TW" altLang="en-US" b="0" dirty="0"/>
                    </a:p>
                  </a:txBody>
                  <a:tcPr anchor="ctr"/>
                </a:tc>
                <a:tc>
                  <a:txBody>
                    <a:bodyPr/>
                    <a:lstStyle/>
                    <a:p>
                      <a:pPr algn="ctr"/>
                      <a:r>
                        <a:rPr lang="en-US" altLang="zh-TW" b="0" dirty="0"/>
                        <a:t>Defined</a:t>
                      </a:r>
                      <a:endParaRPr lang="zh-TW" altLang="en-US" b="0" dirty="0"/>
                    </a:p>
                  </a:txBody>
                  <a:tcPr anchor="ctr"/>
                </a:tc>
                <a:tc>
                  <a:txBody>
                    <a:bodyPr/>
                    <a:lstStyle/>
                    <a:p>
                      <a:pPr algn="ctr"/>
                      <a:r>
                        <a:rPr lang="en-US" altLang="zh-TW" b="0" dirty="0"/>
                        <a:t>Do</a:t>
                      </a:r>
                      <a:endParaRPr lang="zh-TW" altLang="en-US" b="0" dirty="0"/>
                    </a:p>
                  </a:txBody>
                  <a:tcPr anchor="ctr"/>
                </a:tc>
                <a:tc>
                  <a:txBody>
                    <a:bodyPr/>
                    <a:lstStyle/>
                    <a:p>
                      <a:pPr algn="ctr"/>
                      <a:r>
                        <a:rPr lang="en-US" altLang="zh-TW" b="0" dirty="0"/>
                        <a:t>Double</a:t>
                      </a:r>
                      <a:endParaRPr lang="zh-TW" altLang="en-US" b="0" dirty="0"/>
                    </a:p>
                  </a:txBody>
                  <a:tcPr anchor="ctr"/>
                </a:tc>
                <a:extLst>
                  <a:ext uri="{0D108BD9-81ED-4DB2-BD59-A6C34878D82A}">
                    <a16:rowId xmlns:a16="http://schemas.microsoft.com/office/drawing/2014/main" val="47712854"/>
                  </a:ext>
                </a:extLst>
              </a:tr>
              <a:tr h="286283">
                <a:tc>
                  <a:txBody>
                    <a:bodyPr/>
                    <a:lstStyle/>
                    <a:p>
                      <a:pPr algn="ctr"/>
                      <a:r>
                        <a:rPr lang="en-US" altLang="zh-TW" b="0" dirty="0"/>
                        <a:t>Else</a:t>
                      </a:r>
                      <a:endParaRPr lang="zh-TW" altLang="en-US" b="0" dirty="0"/>
                    </a:p>
                  </a:txBody>
                  <a:tcPr anchor="ctr"/>
                </a:tc>
                <a:tc>
                  <a:txBody>
                    <a:bodyPr/>
                    <a:lstStyle/>
                    <a:p>
                      <a:pPr algn="ctr"/>
                      <a:r>
                        <a:rPr lang="en-US" altLang="zh-TW" b="0" dirty="0" err="1"/>
                        <a:t>Enum</a:t>
                      </a:r>
                      <a:endParaRPr lang="zh-TW" altLang="en-US" b="0" dirty="0"/>
                    </a:p>
                  </a:txBody>
                  <a:tcPr anchor="ctr"/>
                </a:tc>
                <a:tc>
                  <a:txBody>
                    <a:bodyPr/>
                    <a:lstStyle/>
                    <a:p>
                      <a:pPr algn="ctr"/>
                      <a:r>
                        <a:rPr lang="en-US" altLang="zh-TW" b="0" dirty="0"/>
                        <a:t>Extern</a:t>
                      </a:r>
                      <a:endParaRPr lang="zh-TW" altLang="en-US" b="0" dirty="0"/>
                    </a:p>
                  </a:txBody>
                  <a:tcPr anchor="ctr"/>
                </a:tc>
                <a:tc>
                  <a:txBody>
                    <a:bodyPr/>
                    <a:lstStyle/>
                    <a:p>
                      <a:pPr algn="ctr"/>
                      <a:r>
                        <a:rPr lang="en-US" altLang="zh-TW" b="0" dirty="0"/>
                        <a:t>Float</a:t>
                      </a:r>
                      <a:endParaRPr lang="zh-TW" altLang="en-US" b="0" dirty="0"/>
                    </a:p>
                  </a:txBody>
                  <a:tcPr anchor="ctr"/>
                </a:tc>
                <a:tc>
                  <a:txBody>
                    <a:bodyPr/>
                    <a:lstStyle/>
                    <a:p>
                      <a:pPr algn="ctr"/>
                      <a:r>
                        <a:rPr lang="en-US" altLang="zh-TW" b="0" dirty="0"/>
                        <a:t>For</a:t>
                      </a:r>
                      <a:endParaRPr lang="zh-TW" altLang="en-US" b="0" dirty="0"/>
                    </a:p>
                  </a:txBody>
                  <a:tcPr anchor="ctr"/>
                </a:tc>
                <a:extLst>
                  <a:ext uri="{0D108BD9-81ED-4DB2-BD59-A6C34878D82A}">
                    <a16:rowId xmlns:a16="http://schemas.microsoft.com/office/drawing/2014/main" val="3606076487"/>
                  </a:ext>
                </a:extLst>
              </a:tr>
              <a:tr h="286283">
                <a:tc>
                  <a:txBody>
                    <a:bodyPr/>
                    <a:lstStyle/>
                    <a:p>
                      <a:pPr algn="ctr"/>
                      <a:r>
                        <a:rPr lang="en-US" altLang="zh-TW" b="0" dirty="0" err="1"/>
                        <a:t>Goto</a:t>
                      </a:r>
                      <a:endParaRPr lang="zh-TW" altLang="en-US" b="0" dirty="0"/>
                    </a:p>
                  </a:txBody>
                  <a:tcPr anchor="ctr"/>
                </a:tc>
                <a:tc>
                  <a:txBody>
                    <a:bodyPr/>
                    <a:lstStyle/>
                    <a:p>
                      <a:pPr algn="ctr"/>
                      <a:r>
                        <a:rPr lang="en-US" altLang="zh-TW" b="0" dirty="0"/>
                        <a:t>If</a:t>
                      </a:r>
                      <a:endParaRPr lang="zh-TW" altLang="en-US" b="0" dirty="0"/>
                    </a:p>
                  </a:txBody>
                  <a:tcPr anchor="ctr"/>
                </a:tc>
                <a:tc>
                  <a:txBody>
                    <a:bodyPr/>
                    <a:lstStyle/>
                    <a:p>
                      <a:pPr algn="ctr"/>
                      <a:r>
                        <a:rPr lang="en-US" altLang="zh-TW" b="0" dirty="0"/>
                        <a:t>Int</a:t>
                      </a:r>
                      <a:endParaRPr lang="zh-TW" altLang="en-US" b="0" dirty="0"/>
                    </a:p>
                  </a:txBody>
                  <a:tcPr anchor="ctr"/>
                </a:tc>
                <a:tc>
                  <a:txBody>
                    <a:bodyPr/>
                    <a:lstStyle/>
                    <a:p>
                      <a:pPr algn="ctr"/>
                      <a:r>
                        <a:rPr lang="en-US" altLang="zh-TW" b="0" dirty="0"/>
                        <a:t>Long</a:t>
                      </a:r>
                      <a:endParaRPr lang="zh-TW" altLang="en-US" b="0" dirty="0"/>
                    </a:p>
                  </a:txBody>
                  <a:tcPr anchor="ctr"/>
                </a:tc>
                <a:tc>
                  <a:txBody>
                    <a:bodyPr/>
                    <a:lstStyle/>
                    <a:p>
                      <a:pPr algn="ctr"/>
                      <a:r>
                        <a:rPr lang="en-US" altLang="zh-TW" b="0" dirty="0"/>
                        <a:t>Register</a:t>
                      </a:r>
                      <a:endParaRPr lang="zh-TW" altLang="en-US" b="0" dirty="0"/>
                    </a:p>
                  </a:txBody>
                  <a:tcPr anchor="ctr"/>
                </a:tc>
                <a:extLst>
                  <a:ext uri="{0D108BD9-81ED-4DB2-BD59-A6C34878D82A}">
                    <a16:rowId xmlns:a16="http://schemas.microsoft.com/office/drawing/2014/main" val="1009754718"/>
                  </a:ext>
                </a:extLst>
              </a:tr>
              <a:tr h="286283">
                <a:tc>
                  <a:txBody>
                    <a:bodyPr/>
                    <a:lstStyle/>
                    <a:p>
                      <a:pPr algn="ctr"/>
                      <a:r>
                        <a:rPr lang="en-US" altLang="zh-TW" b="0" dirty="0"/>
                        <a:t>Return</a:t>
                      </a:r>
                      <a:endParaRPr lang="zh-TW" altLang="en-US" b="0" dirty="0"/>
                    </a:p>
                  </a:txBody>
                  <a:tcPr anchor="ctr"/>
                </a:tc>
                <a:tc>
                  <a:txBody>
                    <a:bodyPr/>
                    <a:lstStyle/>
                    <a:p>
                      <a:pPr algn="ctr"/>
                      <a:r>
                        <a:rPr lang="en-US" altLang="zh-TW" b="0" dirty="0"/>
                        <a:t>Short</a:t>
                      </a:r>
                      <a:endParaRPr lang="zh-TW" altLang="en-US" b="0" dirty="0"/>
                    </a:p>
                  </a:txBody>
                  <a:tcPr anchor="ctr"/>
                </a:tc>
                <a:tc>
                  <a:txBody>
                    <a:bodyPr/>
                    <a:lstStyle/>
                    <a:p>
                      <a:pPr algn="ctr"/>
                      <a:r>
                        <a:rPr lang="en-US" altLang="zh-TW" b="0" dirty="0"/>
                        <a:t>Signed</a:t>
                      </a:r>
                      <a:endParaRPr lang="zh-TW" altLang="en-US" b="0" dirty="0"/>
                    </a:p>
                  </a:txBody>
                  <a:tcPr anchor="ctr"/>
                </a:tc>
                <a:tc>
                  <a:txBody>
                    <a:bodyPr/>
                    <a:lstStyle/>
                    <a:p>
                      <a:pPr algn="ctr"/>
                      <a:r>
                        <a:rPr lang="en-US" altLang="zh-TW" b="0" dirty="0" err="1"/>
                        <a:t>Sizeof</a:t>
                      </a:r>
                      <a:endParaRPr lang="zh-TW" altLang="en-US" b="0" dirty="0"/>
                    </a:p>
                  </a:txBody>
                  <a:tcPr anchor="ctr"/>
                </a:tc>
                <a:tc>
                  <a:txBody>
                    <a:bodyPr/>
                    <a:lstStyle/>
                    <a:p>
                      <a:pPr algn="ctr"/>
                      <a:r>
                        <a:rPr lang="en-US" altLang="zh-TW" b="0" dirty="0"/>
                        <a:t>Static</a:t>
                      </a:r>
                      <a:endParaRPr lang="zh-TW" altLang="en-US" b="0" dirty="0"/>
                    </a:p>
                  </a:txBody>
                  <a:tcPr anchor="ctr"/>
                </a:tc>
                <a:extLst>
                  <a:ext uri="{0D108BD9-81ED-4DB2-BD59-A6C34878D82A}">
                    <a16:rowId xmlns:a16="http://schemas.microsoft.com/office/drawing/2014/main" val="3610124321"/>
                  </a:ext>
                </a:extLst>
              </a:tr>
              <a:tr h="286283">
                <a:tc>
                  <a:txBody>
                    <a:bodyPr/>
                    <a:lstStyle/>
                    <a:p>
                      <a:pPr algn="ctr"/>
                      <a:r>
                        <a:rPr lang="en-US" altLang="zh-TW" b="0" dirty="0"/>
                        <a:t>Struct</a:t>
                      </a:r>
                      <a:endParaRPr lang="zh-TW" altLang="en-US" b="0" dirty="0"/>
                    </a:p>
                  </a:txBody>
                  <a:tcPr anchor="ctr"/>
                </a:tc>
                <a:tc>
                  <a:txBody>
                    <a:bodyPr/>
                    <a:lstStyle/>
                    <a:p>
                      <a:pPr algn="ctr"/>
                      <a:r>
                        <a:rPr lang="en-US" altLang="zh-TW" b="0" dirty="0"/>
                        <a:t>Switch</a:t>
                      </a:r>
                      <a:endParaRPr lang="zh-TW" altLang="en-US" b="0" dirty="0"/>
                    </a:p>
                  </a:txBody>
                  <a:tcPr anchor="ctr"/>
                </a:tc>
                <a:tc>
                  <a:txBody>
                    <a:bodyPr/>
                    <a:lstStyle/>
                    <a:p>
                      <a:pPr algn="ctr"/>
                      <a:r>
                        <a:rPr lang="en-US" altLang="zh-TW" b="0" dirty="0"/>
                        <a:t>Typedef</a:t>
                      </a:r>
                      <a:endParaRPr lang="zh-TW" altLang="en-US" b="0" dirty="0"/>
                    </a:p>
                  </a:txBody>
                  <a:tcPr anchor="ctr"/>
                </a:tc>
                <a:tc>
                  <a:txBody>
                    <a:bodyPr/>
                    <a:lstStyle/>
                    <a:p>
                      <a:pPr algn="ctr"/>
                      <a:r>
                        <a:rPr lang="en-US" altLang="zh-TW" b="0" dirty="0"/>
                        <a:t>union</a:t>
                      </a:r>
                      <a:endParaRPr lang="zh-TW" altLang="en-US" b="0" dirty="0"/>
                    </a:p>
                  </a:txBody>
                  <a:tcPr anchor="ctr"/>
                </a:tc>
                <a:tc>
                  <a:txBody>
                    <a:bodyPr/>
                    <a:lstStyle/>
                    <a:p>
                      <a:pPr algn="ctr"/>
                      <a:r>
                        <a:rPr lang="en-US" altLang="zh-TW" b="0" dirty="0"/>
                        <a:t>Unsigned</a:t>
                      </a:r>
                      <a:endParaRPr lang="zh-TW" altLang="en-US" b="0" dirty="0"/>
                    </a:p>
                  </a:txBody>
                  <a:tcPr anchor="ctr"/>
                </a:tc>
                <a:extLst>
                  <a:ext uri="{0D108BD9-81ED-4DB2-BD59-A6C34878D82A}">
                    <a16:rowId xmlns:a16="http://schemas.microsoft.com/office/drawing/2014/main" val="2405408431"/>
                  </a:ext>
                </a:extLst>
              </a:tr>
              <a:tr h="286283">
                <a:tc>
                  <a:txBody>
                    <a:bodyPr/>
                    <a:lstStyle/>
                    <a:p>
                      <a:pPr algn="ctr"/>
                      <a:r>
                        <a:rPr lang="en-US" altLang="zh-TW" b="0" dirty="0"/>
                        <a:t>void</a:t>
                      </a:r>
                      <a:endParaRPr lang="zh-TW" altLang="en-US" b="0" dirty="0"/>
                    </a:p>
                  </a:txBody>
                  <a:tcPr anchor="ctr"/>
                </a:tc>
                <a:tc>
                  <a:txBody>
                    <a:bodyPr/>
                    <a:lstStyle/>
                    <a:p>
                      <a:pPr algn="ctr"/>
                      <a:r>
                        <a:rPr lang="en-US" altLang="zh-TW" b="0" dirty="0"/>
                        <a:t>while</a:t>
                      </a:r>
                      <a:endParaRPr lang="zh-TW" altLang="en-US" b="0" dirty="0"/>
                    </a:p>
                  </a:txBody>
                  <a:tcPr anchor="ctr"/>
                </a:tc>
                <a:tc>
                  <a:txBody>
                    <a:bodyPr/>
                    <a:lstStyle/>
                    <a:p>
                      <a:pPr algn="ctr"/>
                      <a:r>
                        <a:rPr lang="en-US" altLang="zh-TW" b="0" dirty="0"/>
                        <a:t>volatile</a:t>
                      </a:r>
                      <a:endParaRPr lang="zh-TW" altLang="en-US" b="0" dirty="0"/>
                    </a:p>
                  </a:txBody>
                  <a:tcPr anchor="ctr"/>
                </a:tc>
                <a:tc>
                  <a:txBody>
                    <a:bodyPr/>
                    <a:lstStyle/>
                    <a:p>
                      <a:pPr algn="ctr"/>
                      <a:endParaRPr lang="zh-TW" altLang="en-US" b="0" dirty="0"/>
                    </a:p>
                  </a:txBody>
                  <a:tcPr anchor="ctr"/>
                </a:tc>
                <a:tc>
                  <a:txBody>
                    <a:bodyPr/>
                    <a:lstStyle/>
                    <a:p>
                      <a:pPr algn="ctr"/>
                      <a:endParaRPr lang="zh-TW" altLang="en-US" b="0" dirty="0"/>
                    </a:p>
                  </a:txBody>
                  <a:tcPr anchor="ctr"/>
                </a:tc>
                <a:extLst>
                  <a:ext uri="{0D108BD9-81ED-4DB2-BD59-A6C34878D82A}">
                    <a16:rowId xmlns:a16="http://schemas.microsoft.com/office/drawing/2014/main" val="2192120389"/>
                  </a:ext>
                </a:extLst>
              </a:tr>
            </a:tbl>
          </a:graphicData>
        </a:graphic>
      </p:graphicFrame>
    </p:spTree>
    <p:extLst>
      <p:ext uri="{BB962C8B-B14F-4D97-AF65-F5344CB8AC3E}">
        <p14:creationId xmlns:p14="http://schemas.microsoft.com/office/powerpoint/2010/main" val="1563883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43F8444-C619-4890-A5C6-428FB5ACBE25}"/>
              </a:ext>
            </a:extLst>
          </p:cNvPr>
          <p:cNvSpPr>
            <a:spLocks noGrp="1"/>
          </p:cNvSpPr>
          <p:nvPr>
            <p:ph type="title"/>
          </p:nvPr>
        </p:nvSpPr>
        <p:spPr/>
        <p:txBody>
          <a:bodyPr/>
          <a:lstStyle/>
          <a:p>
            <a:r>
              <a:rPr lang="zh-TW" altLang="en-US" dirty="0"/>
              <a:t>輸出格式介紹</a:t>
            </a:r>
            <a:r>
              <a:rPr lang="en-US" altLang="zh-TW" dirty="0"/>
              <a:t>1</a:t>
            </a:r>
            <a:endParaRPr lang="zh-TW" altLang="en-US" dirty="0"/>
          </a:p>
        </p:txBody>
      </p:sp>
      <p:sp>
        <p:nvSpPr>
          <p:cNvPr id="3" name="內容版面配置區 2">
            <a:extLst>
              <a:ext uri="{FF2B5EF4-FFF2-40B4-BE49-F238E27FC236}">
                <a16:creationId xmlns:a16="http://schemas.microsoft.com/office/drawing/2014/main" id="{CF9CC726-2519-47C9-9C93-E8CE4D63757A}"/>
              </a:ext>
            </a:extLst>
          </p:cNvPr>
          <p:cNvSpPr>
            <a:spLocks noGrp="1"/>
          </p:cNvSpPr>
          <p:nvPr>
            <p:ph idx="1"/>
          </p:nvPr>
        </p:nvSpPr>
        <p:spPr>
          <a:xfrm>
            <a:off x="1024128" y="1778466"/>
            <a:ext cx="9720073" cy="1650534"/>
          </a:xfrm>
        </p:spPr>
        <p:txBody>
          <a:bodyPr>
            <a:normAutofit fontScale="92500" lnSpcReduction="10000"/>
          </a:bodyPr>
          <a:lstStyle/>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r>
              <a:rPr lang="en-US" altLang="zh-TW" sz="2000" dirty="0">
                <a:solidFill>
                  <a:srgbClr val="FFFF00"/>
                </a:solidFill>
                <a:ea typeface="微軟正黑體" panose="020B0604030504040204" pitchFamily="34" charset="-120"/>
                <a:cs typeface="Calibri" panose="020F0502020204030204" pitchFamily="34" charset="0"/>
              </a:rPr>
              <a:t>printf(“</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=%c, The ASCII code is %d\n”, </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 </a:t>
            </a:r>
            <a:r>
              <a:rPr lang="en-US" altLang="zh-TW" sz="2000" dirty="0" err="1">
                <a:solidFill>
                  <a:srgbClr val="FFFF00"/>
                </a:solidFill>
                <a:ea typeface="微軟正黑體" panose="020B0604030504040204" pitchFamily="34" charset="-120"/>
                <a:cs typeface="Calibri" panose="020F0502020204030204" pitchFamily="34" charset="0"/>
              </a:rPr>
              <a:t>ch</a:t>
            </a:r>
            <a:r>
              <a:rPr lang="en-US" altLang="zh-TW" sz="2000" dirty="0">
                <a:solidFill>
                  <a:srgbClr val="FFFF00"/>
                </a:solidFill>
                <a:ea typeface="微軟正黑體" panose="020B0604030504040204" pitchFamily="34" charset="-120"/>
                <a:cs typeface="Calibri" panose="020F0502020204030204" pitchFamily="34" charset="0"/>
              </a:rPr>
              <a:t>); </a:t>
            </a:r>
          </a:p>
          <a:p>
            <a:pPr marL="0" marR="0" lvl="0" indent="0" algn="l" defTabSz="914400" rtl="0" eaLnBrk="1" fontAlgn="auto" latinLnBrk="0" hangingPunct="1">
              <a:lnSpc>
                <a:spcPct val="100000"/>
              </a:lnSpc>
              <a:spcBef>
                <a:spcPts val="1200"/>
              </a:spcBef>
              <a:spcAft>
                <a:spcPts val="200"/>
              </a:spcAft>
              <a:buClr>
                <a:srgbClr val="C89F5D"/>
              </a:buClr>
              <a:buSzPct val="100000"/>
              <a:buNone/>
              <a:tabLst/>
              <a:defRPr/>
            </a:pPr>
            <a:r>
              <a:rPr lang="en-US" altLang="zh-TW" sz="2000" dirty="0">
                <a:solidFill>
                  <a:srgbClr val="FFFF00"/>
                </a:solidFill>
                <a:ea typeface="微軟正黑體" panose="020B0604030504040204" pitchFamily="34" charset="-120"/>
                <a:cs typeface="Calibri" panose="020F0502020204030204" pitchFamily="34" charset="0"/>
              </a:rPr>
              <a:t>	</a:t>
            </a:r>
            <a:r>
              <a:rPr lang="zh-TW" altLang="en-US" sz="2000" dirty="0">
                <a:solidFill>
                  <a:srgbClr val="FFFFFF"/>
                </a:solidFill>
                <a:ea typeface="微軟正黑體" panose="020B0604030504040204" pitchFamily="34" charset="-120"/>
                <a:cs typeface="Calibri" panose="020F0502020204030204" pitchFamily="34" charset="0"/>
              </a:rPr>
              <a:t>其中</a:t>
            </a:r>
            <a:r>
              <a:rPr lang="en-US" altLang="zh-TW" sz="2000" dirty="0">
                <a:solidFill>
                  <a:srgbClr val="FFC000"/>
                </a:solidFill>
                <a:ea typeface="微軟正黑體" panose="020B0604030504040204" pitchFamily="34" charset="-120"/>
                <a:cs typeface="Calibri" panose="020F0502020204030204" pitchFamily="34" charset="0"/>
              </a:rPr>
              <a:t>\n</a:t>
            </a:r>
            <a:r>
              <a:rPr lang="zh-TW" altLang="en-US" sz="2000" dirty="0">
                <a:solidFill>
                  <a:srgbClr val="FFFFFF"/>
                </a:solidFill>
                <a:ea typeface="微軟正黑體" panose="020B0604030504040204" pitchFamily="34" charset="-120"/>
                <a:cs typeface="Calibri" panose="020F0502020204030204" pitchFamily="34" charset="0"/>
              </a:rPr>
              <a:t>是</a:t>
            </a:r>
            <a:r>
              <a:rPr lang="zh-TW" altLang="en-US" sz="2000" dirty="0">
                <a:solidFill>
                  <a:srgbClr val="FFC000"/>
                </a:solidFill>
                <a:ea typeface="微軟正黑體" panose="020B0604030504040204" pitchFamily="34" charset="-120"/>
                <a:cs typeface="Calibri" panose="020F0502020204030204" pitchFamily="34" charset="0"/>
              </a:rPr>
              <a:t>換行</a:t>
            </a:r>
            <a:r>
              <a:rPr lang="zh-TW" altLang="en-US" sz="2000" dirty="0">
                <a:solidFill>
                  <a:srgbClr val="FFFFFF"/>
                </a:solidFill>
                <a:ea typeface="微軟正黑體" panose="020B0604030504040204" pitchFamily="34" charset="-120"/>
                <a:cs typeface="Calibri" panose="020F0502020204030204" pitchFamily="34" charset="0"/>
              </a:rPr>
              <a:t>的控制字元，</a:t>
            </a:r>
            <a:r>
              <a:rPr lang="en-US" altLang="zh-TW" sz="2000" dirty="0">
                <a:solidFill>
                  <a:srgbClr val="FFC000"/>
                </a:solidFill>
                <a:ea typeface="微軟正黑體" panose="020B0604030504040204" pitchFamily="34" charset="-120"/>
                <a:cs typeface="Calibri" panose="020F0502020204030204" pitchFamily="34" charset="0"/>
              </a:rPr>
              <a:t>%d</a:t>
            </a:r>
            <a:r>
              <a:rPr lang="zh-TW" altLang="en-US" sz="2000" dirty="0">
                <a:solidFill>
                  <a:srgbClr val="FFFFFF"/>
                </a:solidFill>
                <a:ea typeface="微軟正黑體" panose="020B0604030504040204" pitchFamily="34" charset="-120"/>
                <a:cs typeface="Calibri" panose="020F0502020204030204" pitchFamily="34" charset="0"/>
              </a:rPr>
              <a:t>是代表輸出</a:t>
            </a:r>
            <a:r>
              <a:rPr lang="en-US" altLang="zh-TW" sz="2000" dirty="0" err="1">
                <a:solidFill>
                  <a:srgbClr val="FFFFFF"/>
                </a:solidFill>
                <a:ea typeface="微軟正黑體" panose="020B0604030504040204" pitchFamily="34" charset="-120"/>
                <a:cs typeface="Calibri" panose="020F0502020204030204" pitchFamily="34" charset="0"/>
              </a:rPr>
              <a:t>ch</a:t>
            </a:r>
            <a:r>
              <a:rPr lang="zh-TW" altLang="en-US" sz="2000" dirty="0">
                <a:solidFill>
                  <a:srgbClr val="FFFFFF"/>
                </a:solidFill>
                <a:ea typeface="微軟正黑體" panose="020B0604030504040204" pitchFamily="34" charset="-120"/>
                <a:cs typeface="Calibri" panose="020F0502020204030204" pitchFamily="34" charset="0"/>
              </a:rPr>
              <a:t>的</a:t>
            </a:r>
            <a:r>
              <a:rPr lang="zh-TW" altLang="en-US" sz="2000" dirty="0">
                <a:solidFill>
                  <a:srgbClr val="FFC000"/>
                </a:solidFill>
                <a:ea typeface="微軟正黑體" panose="020B0604030504040204" pitchFamily="34" charset="-120"/>
                <a:cs typeface="Calibri" panose="020F0502020204030204" pitchFamily="34" charset="0"/>
              </a:rPr>
              <a:t>十進位值</a:t>
            </a:r>
            <a:r>
              <a:rPr lang="zh-TW" altLang="en-US" sz="2000" dirty="0">
                <a:ea typeface="微軟正黑體" panose="020B0604030504040204" pitchFamily="34" charset="-120"/>
                <a:cs typeface="Calibri" panose="020F0502020204030204" pitchFamily="34" charset="0"/>
              </a:rPr>
              <a:t>，</a:t>
            </a:r>
            <a:r>
              <a:rPr lang="en-US" altLang="zh-TW" sz="2000" dirty="0">
                <a:solidFill>
                  <a:srgbClr val="FFC000"/>
                </a:solidFill>
                <a:ea typeface="微軟正黑體" panose="020B0604030504040204" pitchFamily="34" charset="-120"/>
                <a:cs typeface="Calibri" panose="020F0502020204030204" pitchFamily="34" charset="0"/>
              </a:rPr>
              <a:t>%c</a:t>
            </a:r>
            <a:r>
              <a:rPr lang="zh-TW" altLang="en-US" sz="2000" dirty="0">
                <a:ea typeface="微軟正黑體" panose="020B0604030504040204" pitchFamily="34" charset="-120"/>
                <a:cs typeface="Calibri" panose="020F0502020204030204" pitchFamily="34" charset="0"/>
              </a:rPr>
              <a:t>是輸出</a:t>
            </a:r>
            <a:r>
              <a:rPr lang="en-US" altLang="zh-TW" sz="2000" dirty="0" err="1">
                <a:ea typeface="微軟正黑體" panose="020B0604030504040204" pitchFamily="34" charset="-120"/>
                <a:cs typeface="Calibri" panose="020F0502020204030204" pitchFamily="34" charset="0"/>
              </a:rPr>
              <a:t>ch</a:t>
            </a:r>
            <a:r>
              <a:rPr lang="zh-TW" altLang="en-US" sz="2000" dirty="0">
                <a:ea typeface="微軟正黑體" panose="020B0604030504040204" pitchFamily="34" charset="-120"/>
                <a:cs typeface="Calibri" panose="020F0502020204030204" pitchFamily="34" charset="0"/>
              </a:rPr>
              <a:t>的</a:t>
            </a:r>
            <a:r>
              <a:rPr lang="zh-TW" altLang="en-US" sz="2000" dirty="0">
                <a:solidFill>
                  <a:srgbClr val="FFC000"/>
                </a:solidFill>
                <a:ea typeface="微軟正黑體" panose="020B0604030504040204" pitchFamily="34" charset="-120"/>
                <a:cs typeface="Calibri" panose="020F0502020204030204" pitchFamily="34" charset="0"/>
              </a:rPr>
              <a:t>字元</a:t>
            </a:r>
            <a:r>
              <a:rPr lang="zh-TW" altLang="en-US" sz="2000" dirty="0">
                <a:ea typeface="微軟正黑體" panose="020B0604030504040204" pitchFamily="34" charset="-120"/>
                <a:cs typeface="Calibri" panose="020F0502020204030204" pitchFamily="34" charset="0"/>
              </a:rPr>
              <a:t>。</a:t>
            </a:r>
            <a:endParaRPr lang="en-US" altLang="zh-TW" sz="2000" dirty="0">
              <a:ea typeface="微軟正黑體" panose="020B0604030504040204" pitchFamily="34" charset="-120"/>
              <a:cs typeface="Calibri" panose="020F0502020204030204" pitchFamily="34" charset="0"/>
            </a:endParaRPr>
          </a:p>
          <a:p>
            <a:pPr indent="-360000">
              <a:buClr>
                <a:schemeClr val="accent5"/>
              </a:buClr>
              <a:buFont typeface="Wingdings" panose="05000000000000000000" pitchFamily="2" charset="2"/>
              <a:buChar char="p"/>
            </a:pPr>
            <a:r>
              <a:rPr lang="en-US" altLang="zh-TW" sz="2000" dirty="0">
                <a:solidFill>
                  <a:srgbClr val="FFC000"/>
                </a:solidFill>
              </a:rPr>
              <a:t>printf(“</a:t>
            </a:r>
            <a:r>
              <a:rPr lang="zh-TW" altLang="en-US" sz="2000" dirty="0">
                <a:solidFill>
                  <a:srgbClr val="FFC000"/>
                </a:solidFill>
              </a:rPr>
              <a:t>格式字串</a:t>
            </a:r>
            <a:r>
              <a:rPr lang="en-US" altLang="zh-TW" sz="2000" dirty="0">
                <a:solidFill>
                  <a:srgbClr val="FFC000"/>
                </a:solidFill>
              </a:rPr>
              <a:t>", </a:t>
            </a:r>
            <a:r>
              <a:rPr lang="zh-TW" altLang="en-US" sz="2000" dirty="0">
                <a:solidFill>
                  <a:srgbClr val="FFC000"/>
                </a:solidFill>
              </a:rPr>
              <a:t>項目</a:t>
            </a:r>
            <a:r>
              <a:rPr lang="en-US" altLang="zh-TW" sz="2000" dirty="0">
                <a:solidFill>
                  <a:srgbClr val="FFC000"/>
                </a:solidFill>
              </a:rPr>
              <a:t>1, .........)    </a:t>
            </a:r>
          </a:p>
          <a:p>
            <a:pPr marL="0" indent="0">
              <a:buClr>
                <a:schemeClr val="accent5"/>
              </a:buClr>
              <a:buNone/>
            </a:pPr>
            <a:r>
              <a:rPr lang="en-US" altLang="zh-TW" sz="2000" dirty="0">
                <a:solidFill>
                  <a:srgbClr val="FFC000"/>
                </a:solidFill>
              </a:rPr>
              <a:t>	</a:t>
            </a: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L="91440" marR="0" lvl="0" indent="-360000" algn="l" defTabSz="914400" rtl="0" eaLnBrk="1" fontAlgn="auto" latinLnBrk="0" hangingPunct="1">
              <a:lnSpc>
                <a:spcPct val="100000"/>
              </a:lnSpc>
              <a:spcBef>
                <a:spcPts val="1200"/>
              </a:spcBef>
              <a:spcAft>
                <a:spcPts val="200"/>
              </a:spcAft>
              <a:buClr>
                <a:srgbClr val="C89F5D"/>
              </a:buClr>
              <a:buSzPct val="100000"/>
              <a:buFont typeface="Wingdings" panose="05000000000000000000" pitchFamily="2" charset="2"/>
              <a:buChar char="p"/>
              <a:tabLst/>
              <a:defRPr/>
            </a:pPr>
            <a:endParaRPr lang="en-US" altLang="zh-TW" sz="2000" dirty="0">
              <a:ea typeface="微軟正黑體" panose="020B0604030504040204" pitchFamily="34" charset="-120"/>
              <a:cs typeface="Calibri" panose="020F0502020204030204" pitchFamily="34" charset="0"/>
            </a:endParaRPr>
          </a:p>
          <a:p>
            <a:pPr marR="0" lvl="0" algn="l" defTabSz="914400" rtl="0" eaLnBrk="1" fontAlgn="auto" latinLnBrk="0" hangingPunct="1">
              <a:lnSpc>
                <a:spcPct val="90000"/>
              </a:lnSpc>
              <a:spcBef>
                <a:spcPts val="1200"/>
              </a:spcBef>
              <a:spcAft>
                <a:spcPts val="200"/>
              </a:spcAft>
              <a:buClr>
                <a:srgbClr val="C89F5D"/>
              </a:buClr>
              <a:buSzPct val="100000"/>
              <a:buFont typeface="Wingdings" panose="05000000000000000000" pitchFamily="2" charset="2"/>
              <a:buChar char="p"/>
              <a:tabLst/>
              <a:defRPr/>
            </a:pPr>
            <a:endParaRPr kumimoji="0" lang="zh-TW" altLang="en-US" sz="1800" b="0" i="0" u="none" strike="noStrike" kern="1200" cap="none" spc="0" normalizeH="0" baseline="0" noProof="0" dirty="0">
              <a:ln>
                <a:noFill/>
              </a:ln>
              <a:solidFill>
                <a:srgbClr val="FFC000"/>
              </a:solidFill>
              <a:effectLst/>
              <a:uLnTx/>
              <a:uFillTx/>
              <a:latin typeface="+mn-ea"/>
              <a:cs typeface="Calibri" panose="020F0502020204030204" pitchFamily="34" charset="0"/>
            </a:endParaRPr>
          </a:p>
          <a:p>
            <a:endParaRPr lang="zh-TW" altLang="en-US" dirty="0"/>
          </a:p>
        </p:txBody>
      </p:sp>
      <p:graphicFrame>
        <p:nvGraphicFramePr>
          <p:cNvPr id="4" name="表格 4">
            <a:extLst>
              <a:ext uri="{FF2B5EF4-FFF2-40B4-BE49-F238E27FC236}">
                <a16:creationId xmlns:a16="http://schemas.microsoft.com/office/drawing/2014/main" id="{367BD0CD-C629-43AE-A36B-BA265BA3217D}"/>
              </a:ext>
            </a:extLst>
          </p:cNvPr>
          <p:cNvGraphicFramePr>
            <a:graphicFrameLocks noGrp="1"/>
          </p:cNvGraphicFramePr>
          <p:nvPr>
            <p:extLst>
              <p:ext uri="{D42A27DB-BD31-4B8C-83A1-F6EECF244321}">
                <p14:modId xmlns:p14="http://schemas.microsoft.com/office/powerpoint/2010/main" val="2030191677"/>
              </p:ext>
            </p:extLst>
          </p:nvPr>
        </p:nvGraphicFramePr>
        <p:xfrm>
          <a:off x="5178548" y="2682083"/>
          <a:ext cx="6746342" cy="3963930"/>
        </p:xfrm>
        <a:graphic>
          <a:graphicData uri="http://schemas.openxmlformats.org/drawingml/2006/table">
            <a:tbl>
              <a:tblPr firstRow="1" bandRow="1">
                <a:tableStyleId>{7DF18680-E054-41AD-8BC1-D1AEF772440D}</a:tableStyleId>
              </a:tblPr>
              <a:tblGrid>
                <a:gridCol w="809202">
                  <a:extLst>
                    <a:ext uri="{9D8B030D-6E8A-4147-A177-3AD203B41FA5}">
                      <a16:colId xmlns:a16="http://schemas.microsoft.com/office/drawing/2014/main" val="1428756482"/>
                    </a:ext>
                  </a:extLst>
                </a:gridCol>
                <a:gridCol w="1166070">
                  <a:extLst>
                    <a:ext uri="{9D8B030D-6E8A-4147-A177-3AD203B41FA5}">
                      <a16:colId xmlns:a16="http://schemas.microsoft.com/office/drawing/2014/main" val="4146369994"/>
                    </a:ext>
                  </a:extLst>
                </a:gridCol>
                <a:gridCol w="4771070">
                  <a:extLst>
                    <a:ext uri="{9D8B030D-6E8A-4147-A177-3AD203B41FA5}">
                      <a16:colId xmlns:a16="http://schemas.microsoft.com/office/drawing/2014/main" val="2360901224"/>
                    </a:ext>
                  </a:extLst>
                </a:gridCol>
              </a:tblGrid>
              <a:tr h="260513">
                <a:tc>
                  <a:txBody>
                    <a:bodyPr/>
                    <a:lstStyle/>
                    <a:p>
                      <a:pPr algn="ctr"/>
                      <a:r>
                        <a:rPr lang="zh-TW" altLang="en-US" sz="1050" dirty="0"/>
                        <a:t>输出格式</a:t>
                      </a:r>
                    </a:p>
                  </a:txBody>
                  <a:tcPr anchor="ctr"/>
                </a:tc>
                <a:tc>
                  <a:txBody>
                    <a:bodyPr/>
                    <a:lstStyle/>
                    <a:p>
                      <a:pPr algn="ctr"/>
                      <a:r>
                        <a:rPr lang="zh-TW" altLang="en-US" sz="1050" dirty="0"/>
                        <a:t>英文</a:t>
                      </a:r>
                    </a:p>
                  </a:txBody>
                  <a:tcPr anchor="ctr"/>
                </a:tc>
                <a:tc>
                  <a:txBody>
                    <a:bodyPr/>
                    <a:lstStyle/>
                    <a:p>
                      <a:pPr algn="ctr"/>
                      <a:r>
                        <a:rPr lang="zh-TW" altLang="en-US" sz="1050" dirty="0"/>
                        <a:t>說明</a:t>
                      </a:r>
                    </a:p>
                  </a:txBody>
                  <a:tcPr anchor="ctr"/>
                </a:tc>
                <a:extLst>
                  <a:ext uri="{0D108BD9-81ED-4DB2-BD59-A6C34878D82A}">
                    <a16:rowId xmlns:a16="http://schemas.microsoft.com/office/drawing/2014/main" val="463866753"/>
                  </a:ext>
                </a:extLst>
              </a:tr>
              <a:tr h="260513">
                <a:tc>
                  <a:txBody>
                    <a:bodyPr/>
                    <a:lstStyle/>
                    <a:p>
                      <a:pPr algn="ctr"/>
                      <a:r>
                        <a:rPr lang="en-US" altLang="zh-TW" sz="1050" dirty="0"/>
                        <a:t>%d</a:t>
                      </a:r>
                      <a:endParaRPr lang="zh-TW" altLang="en-US" sz="1050" dirty="0"/>
                    </a:p>
                  </a:txBody>
                  <a:tcPr anchor="ctr"/>
                </a:tc>
                <a:tc>
                  <a:txBody>
                    <a:bodyPr/>
                    <a:lstStyle/>
                    <a:p>
                      <a:pPr algn="ctr"/>
                      <a:r>
                        <a:rPr lang="en-US" altLang="zh-TW" sz="1050" dirty="0"/>
                        <a:t>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int(32bit)</a:t>
                      </a:r>
                      <a:endParaRPr lang="zh-TW" altLang="en-US" sz="1050" dirty="0"/>
                    </a:p>
                  </a:txBody>
                  <a:tcPr anchor="ctr"/>
                </a:tc>
                <a:extLst>
                  <a:ext uri="{0D108BD9-81ED-4DB2-BD59-A6C34878D82A}">
                    <a16:rowId xmlns:a16="http://schemas.microsoft.com/office/drawing/2014/main" val="1414853905"/>
                  </a:ext>
                </a:extLst>
              </a:tr>
              <a:tr h="260513">
                <a:tc>
                  <a:txBody>
                    <a:bodyPr/>
                    <a:lstStyle/>
                    <a:p>
                      <a:pPr algn="ctr"/>
                      <a:r>
                        <a:rPr lang="en-US" altLang="zh-TW" sz="1050" dirty="0"/>
                        <a:t>%</a:t>
                      </a:r>
                      <a:r>
                        <a:rPr lang="en-US" altLang="zh-TW" sz="1050" dirty="0" err="1"/>
                        <a:t>ld</a:t>
                      </a:r>
                      <a:endParaRPr lang="zh-TW" altLang="en-US" sz="1050" dirty="0"/>
                    </a:p>
                  </a:txBody>
                  <a:tcPr anchor="ctr"/>
                </a:tc>
                <a:tc>
                  <a:txBody>
                    <a:bodyPr/>
                    <a:lstStyle/>
                    <a:p>
                      <a:pPr algn="ctr"/>
                      <a:r>
                        <a:rPr lang="en-US" altLang="zh-TW" sz="1050" dirty="0"/>
                        <a:t>Long 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long(32bit)</a:t>
                      </a:r>
                    </a:p>
                  </a:txBody>
                  <a:tcPr anchor="ctr"/>
                </a:tc>
                <a:extLst>
                  <a:ext uri="{0D108BD9-81ED-4DB2-BD59-A6C34878D82A}">
                    <a16:rowId xmlns:a16="http://schemas.microsoft.com/office/drawing/2014/main" val="592086461"/>
                  </a:ext>
                </a:extLst>
              </a:tr>
              <a:tr h="260513">
                <a:tc>
                  <a:txBody>
                    <a:bodyPr/>
                    <a:lstStyle/>
                    <a:p>
                      <a:pPr algn="ctr"/>
                      <a:r>
                        <a:rPr lang="en-US" altLang="zh-TW" sz="1050" dirty="0"/>
                        <a:t>%</a:t>
                      </a:r>
                      <a:r>
                        <a:rPr lang="en-US" altLang="zh-TW" sz="1050" dirty="0" err="1"/>
                        <a:t>lld</a:t>
                      </a:r>
                      <a:endParaRPr lang="zh-TW" altLang="en-US" sz="1050" dirty="0"/>
                    </a:p>
                  </a:txBody>
                  <a:tcPr anchor="ctr"/>
                </a:tc>
                <a:tc>
                  <a:txBody>
                    <a:bodyPr/>
                    <a:lstStyle/>
                    <a:p>
                      <a:pPr algn="ctr"/>
                      <a:r>
                        <a:rPr lang="en-US" altLang="zh-TW" sz="1050" dirty="0"/>
                        <a:t>Long </a:t>
                      </a:r>
                      <a:r>
                        <a:rPr lang="en-US" altLang="zh-TW" sz="1050" dirty="0" err="1"/>
                        <a:t>long</a:t>
                      </a:r>
                      <a:r>
                        <a:rPr lang="en-US" altLang="zh-TW" sz="1050" dirty="0"/>
                        <a:t> decimal</a:t>
                      </a:r>
                      <a:endParaRPr lang="zh-TW" altLang="en-US" sz="1050" dirty="0"/>
                    </a:p>
                  </a:txBody>
                  <a:tcPr anchor="ctr"/>
                </a:tc>
                <a:tc>
                  <a:txBody>
                    <a:bodyPr/>
                    <a:lstStyle/>
                    <a:p>
                      <a:pPr algn="ctr"/>
                      <a:r>
                        <a:rPr lang="en-US" altLang="zh-TW" sz="1050" dirty="0"/>
                        <a:t>10 </a:t>
                      </a:r>
                      <a:r>
                        <a:rPr lang="zh-TW" altLang="en-US" sz="1050" dirty="0"/>
                        <a:t>進位整數輸出，用於</a:t>
                      </a:r>
                      <a:r>
                        <a:rPr lang="en-US" altLang="zh-TW" sz="1050" dirty="0"/>
                        <a:t>long long(64bit)</a:t>
                      </a:r>
                    </a:p>
                  </a:txBody>
                  <a:tcPr anchor="ctr"/>
                </a:tc>
                <a:extLst>
                  <a:ext uri="{0D108BD9-81ED-4DB2-BD59-A6C34878D82A}">
                    <a16:rowId xmlns:a16="http://schemas.microsoft.com/office/drawing/2014/main" val="4070787166"/>
                  </a:ext>
                </a:extLst>
              </a:tr>
              <a:tr h="260513">
                <a:tc>
                  <a:txBody>
                    <a:bodyPr/>
                    <a:lstStyle/>
                    <a:p>
                      <a:pPr algn="ctr"/>
                      <a:r>
                        <a:rPr lang="en-US" altLang="zh-TW" sz="1050" dirty="0"/>
                        <a:t>%o</a:t>
                      </a:r>
                      <a:endParaRPr lang="zh-TW" altLang="en-US" sz="1050" dirty="0"/>
                    </a:p>
                  </a:txBody>
                  <a:tcPr anchor="ctr"/>
                </a:tc>
                <a:tc>
                  <a:txBody>
                    <a:bodyPr/>
                    <a:lstStyle/>
                    <a:p>
                      <a:pPr algn="ctr"/>
                      <a:r>
                        <a:rPr lang="en-US" altLang="zh-TW" sz="1050" dirty="0"/>
                        <a:t>Octal</a:t>
                      </a:r>
                      <a:endParaRPr lang="zh-TW" altLang="en-US" sz="1050" dirty="0"/>
                    </a:p>
                  </a:txBody>
                  <a:tcPr anchor="ctr"/>
                </a:tc>
                <a:tc>
                  <a:txBody>
                    <a:bodyPr/>
                    <a:lstStyle/>
                    <a:p>
                      <a:pPr algn="ctr"/>
                      <a:r>
                        <a:rPr lang="zh-TW" altLang="en-US" sz="1050" dirty="0"/>
                        <a:t>以 </a:t>
                      </a:r>
                      <a:r>
                        <a:rPr lang="en-US" altLang="zh-TW" sz="1050" dirty="0"/>
                        <a:t>8 </a:t>
                      </a:r>
                      <a:r>
                        <a:rPr lang="zh-TW" altLang="en-US" sz="1050" dirty="0"/>
                        <a:t>進位整數方式輸出</a:t>
                      </a:r>
                    </a:p>
                  </a:txBody>
                  <a:tcPr anchor="ctr"/>
                </a:tc>
                <a:extLst>
                  <a:ext uri="{0D108BD9-81ED-4DB2-BD59-A6C34878D82A}">
                    <a16:rowId xmlns:a16="http://schemas.microsoft.com/office/drawing/2014/main" val="3583883647"/>
                  </a:ext>
                </a:extLst>
              </a:tr>
              <a:tr h="260513">
                <a:tc>
                  <a:txBody>
                    <a:bodyPr/>
                    <a:lstStyle/>
                    <a:p>
                      <a:pPr algn="ctr"/>
                      <a:r>
                        <a:rPr lang="en-US" altLang="zh-TW" sz="1050" dirty="0"/>
                        <a:t>%x</a:t>
                      </a:r>
                      <a:endParaRPr lang="zh-TW" altLang="en-US" sz="1050" dirty="0"/>
                    </a:p>
                  </a:txBody>
                  <a:tcPr anchor="ctr"/>
                </a:tc>
                <a:tc>
                  <a:txBody>
                    <a:bodyPr/>
                    <a:lstStyle/>
                    <a:p>
                      <a:pPr algn="ctr"/>
                      <a:r>
                        <a:rPr lang="en-US" altLang="zh-TW" sz="1050" dirty="0"/>
                        <a:t>Hexadecimal</a:t>
                      </a:r>
                      <a:endParaRPr lang="zh-TW" altLang="en-US" sz="1050" dirty="0"/>
                    </a:p>
                  </a:txBody>
                  <a:tcPr anchor="ctr"/>
                </a:tc>
                <a:tc>
                  <a:txBody>
                    <a:bodyPr/>
                    <a:lstStyle/>
                    <a:p>
                      <a:pPr algn="ctr"/>
                      <a:r>
                        <a:rPr lang="zh-TW" altLang="en-US" sz="1050" dirty="0"/>
                        <a:t>將整數以 </a:t>
                      </a:r>
                      <a:r>
                        <a:rPr lang="en-US" altLang="zh-TW" sz="1050" dirty="0"/>
                        <a:t>16 </a:t>
                      </a:r>
                      <a:r>
                        <a:rPr lang="zh-TW" altLang="en-US" sz="1050" dirty="0"/>
                        <a:t>進位方式輸出</a:t>
                      </a:r>
                    </a:p>
                  </a:txBody>
                  <a:tcPr anchor="ctr"/>
                </a:tc>
                <a:extLst>
                  <a:ext uri="{0D108BD9-81ED-4DB2-BD59-A6C34878D82A}">
                    <a16:rowId xmlns:a16="http://schemas.microsoft.com/office/drawing/2014/main" val="2746001711"/>
                  </a:ext>
                </a:extLst>
              </a:tr>
              <a:tr h="260513">
                <a:tc>
                  <a:txBody>
                    <a:bodyPr/>
                    <a:lstStyle/>
                    <a:p>
                      <a:pPr algn="ctr"/>
                      <a:r>
                        <a:rPr lang="en-US" altLang="zh-TW" sz="1050" dirty="0"/>
                        <a:t>%u</a:t>
                      </a:r>
                      <a:endParaRPr lang="zh-TW" altLang="en-US" sz="1050" dirty="0"/>
                    </a:p>
                  </a:txBody>
                  <a:tcPr anchor="ctr"/>
                </a:tc>
                <a:tc>
                  <a:txBody>
                    <a:bodyPr/>
                    <a:lstStyle/>
                    <a:p>
                      <a:pPr algn="ctr"/>
                      <a:r>
                        <a:rPr lang="en-US" altLang="zh-TW" sz="1050" dirty="0"/>
                        <a:t>unsigned</a:t>
                      </a:r>
                      <a:endParaRPr lang="zh-TW" altLang="en-US" sz="1050" dirty="0"/>
                    </a:p>
                  </a:txBody>
                  <a:tcPr anchor="ctr"/>
                </a:tc>
                <a:tc>
                  <a:txBody>
                    <a:bodyPr/>
                    <a:lstStyle/>
                    <a:p>
                      <a:pPr algn="ctr"/>
                      <a:r>
                        <a:rPr lang="zh-TW" altLang="en-US" sz="1050" dirty="0"/>
                        <a:t>無號整數輸出</a:t>
                      </a:r>
                    </a:p>
                  </a:txBody>
                  <a:tcPr anchor="ctr"/>
                </a:tc>
                <a:extLst>
                  <a:ext uri="{0D108BD9-81ED-4DB2-BD59-A6C34878D82A}">
                    <a16:rowId xmlns:a16="http://schemas.microsoft.com/office/drawing/2014/main" val="2655115738"/>
                  </a:ext>
                </a:extLst>
              </a:tr>
              <a:tr h="260513">
                <a:tc>
                  <a:txBody>
                    <a:bodyPr/>
                    <a:lstStyle/>
                    <a:p>
                      <a:pPr algn="ctr"/>
                      <a:r>
                        <a:rPr lang="en-US" altLang="zh-TW" sz="1050" dirty="0"/>
                        <a:t>%c</a:t>
                      </a:r>
                      <a:endParaRPr lang="zh-TW" altLang="en-US" sz="1050" dirty="0"/>
                    </a:p>
                  </a:txBody>
                  <a:tcPr anchor="ctr"/>
                </a:tc>
                <a:tc>
                  <a:txBody>
                    <a:bodyPr/>
                    <a:lstStyle/>
                    <a:p>
                      <a:pPr algn="ctr"/>
                      <a:r>
                        <a:rPr lang="en-US" altLang="zh-TW" sz="1050" dirty="0"/>
                        <a:t>character</a:t>
                      </a:r>
                      <a:endParaRPr lang="zh-TW" altLang="en-US" sz="1050" dirty="0"/>
                    </a:p>
                  </a:txBody>
                  <a:tcPr anchor="ctr"/>
                </a:tc>
                <a:tc>
                  <a:txBody>
                    <a:bodyPr/>
                    <a:lstStyle/>
                    <a:p>
                      <a:pPr algn="ctr"/>
                      <a:r>
                        <a:rPr lang="zh-TW" altLang="en-US" sz="1050" dirty="0"/>
                        <a:t>以字元方式輸出</a:t>
                      </a:r>
                    </a:p>
                  </a:txBody>
                  <a:tcPr anchor="ctr"/>
                </a:tc>
                <a:extLst>
                  <a:ext uri="{0D108BD9-81ED-4DB2-BD59-A6C34878D82A}">
                    <a16:rowId xmlns:a16="http://schemas.microsoft.com/office/drawing/2014/main" val="731675137"/>
                  </a:ext>
                </a:extLst>
              </a:tr>
              <a:tr h="260513">
                <a:tc>
                  <a:txBody>
                    <a:bodyPr/>
                    <a:lstStyle/>
                    <a:p>
                      <a:pPr algn="ctr"/>
                      <a:r>
                        <a:rPr lang="en-US" altLang="zh-TW" sz="1050" dirty="0"/>
                        <a:t>%s</a:t>
                      </a:r>
                      <a:endParaRPr lang="zh-TW" altLang="en-US" sz="1050" dirty="0"/>
                    </a:p>
                  </a:txBody>
                  <a:tcPr anchor="ctr"/>
                </a:tc>
                <a:tc>
                  <a:txBody>
                    <a:bodyPr/>
                    <a:lstStyle/>
                    <a:p>
                      <a:pPr algn="ctr"/>
                      <a:r>
                        <a:rPr lang="en-US" altLang="zh-TW" sz="1050" dirty="0"/>
                        <a:t>string</a:t>
                      </a:r>
                      <a:endParaRPr lang="zh-TW" altLang="en-US" sz="1050" dirty="0"/>
                    </a:p>
                  </a:txBody>
                  <a:tcPr anchor="ctr"/>
                </a:tc>
                <a:tc>
                  <a:txBody>
                    <a:bodyPr/>
                    <a:lstStyle/>
                    <a:p>
                      <a:pPr algn="ctr"/>
                      <a:r>
                        <a:rPr lang="zh-TW" altLang="en-US" sz="1050" dirty="0"/>
                        <a:t>字串輸出</a:t>
                      </a:r>
                    </a:p>
                  </a:txBody>
                  <a:tcPr anchor="ctr"/>
                </a:tc>
                <a:extLst>
                  <a:ext uri="{0D108BD9-81ED-4DB2-BD59-A6C34878D82A}">
                    <a16:rowId xmlns:a16="http://schemas.microsoft.com/office/drawing/2014/main" val="1126478749"/>
                  </a:ext>
                </a:extLst>
              </a:tr>
              <a:tr h="260513">
                <a:tc>
                  <a:txBody>
                    <a:bodyPr/>
                    <a:lstStyle/>
                    <a:p>
                      <a:pPr algn="ctr"/>
                      <a:r>
                        <a:rPr lang="en-US" altLang="zh-TW" sz="1050" dirty="0"/>
                        <a:t>%f</a:t>
                      </a:r>
                      <a:endParaRPr lang="zh-TW" altLang="en-US" sz="1050" dirty="0"/>
                    </a:p>
                  </a:txBody>
                  <a:tcPr anchor="ctr"/>
                </a:tc>
                <a:tc>
                  <a:txBody>
                    <a:bodyPr/>
                    <a:lstStyle/>
                    <a:p>
                      <a:pPr algn="ctr"/>
                      <a:r>
                        <a:rPr lang="en-US" altLang="zh-TW" sz="1050" dirty="0"/>
                        <a:t>float</a:t>
                      </a:r>
                      <a:endParaRPr lang="zh-TW" altLang="en-US" sz="1050" dirty="0"/>
                    </a:p>
                  </a:txBody>
                  <a:tcPr anchor="ctr"/>
                </a:tc>
                <a:tc>
                  <a:txBody>
                    <a:bodyPr/>
                    <a:lstStyle/>
                    <a:p>
                      <a:pPr algn="ctr"/>
                      <a:r>
                        <a:rPr lang="zh-TW" altLang="en-US" sz="1050" dirty="0"/>
                        <a:t>浮點數輸出</a:t>
                      </a:r>
                      <a:r>
                        <a:rPr lang="en-US" altLang="zh-TW" sz="1050" dirty="0"/>
                        <a:t>,</a:t>
                      </a:r>
                      <a:r>
                        <a:rPr lang="zh-CN" altLang="en-US" sz="1050" dirty="0">
                          <a:latin typeface="微軟正黑體" panose="020B0604030504040204" pitchFamily="34" charset="-120"/>
                          <a:ea typeface="微軟正黑體" panose="020B0604030504040204" pitchFamily="34" charset="-120"/>
                        </a:rPr>
                        <a:t>有效數字保證</a:t>
                      </a:r>
                      <a:r>
                        <a:rPr lang="en-US" altLang="zh-CN" sz="1050" dirty="0">
                          <a:latin typeface="微軟正黑體" panose="020B0604030504040204" pitchFamily="34" charset="-120"/>
                          <a:ea typeface="微軟正黑體" panose="020B0604030504040204" pitchFamily="34" charset="-120"/>
                        </a:rPr>
                        <a:t>6</a:t>
                      </a:r>
                      <a:r>
                        <a:rPr lang="zh-CN" altLang="en-US" sz="1050" dirty="0">
                          <a:latin typeface="微軟正黑體" panose="020B0604030504040204" pitchFamily="34" charset="-120"/>
                          <a:ea typeface="微軟正黑體" panose="020B0604030504040204" pitchFamily="34" charset="-120"/>
                        </a:rPr>
                        <a:t>位元，部分</a:t>
                      </a:r>
                      <a:r>
                        <a:rPr lang="en-US" altLang="zh-CN" sz="1050" dirty="0">
                          <a:latin typeface="微軟正黑體" panose="020B0604030504040204" pitchFamily="34" charset="-120"/>
                          <a:ea typeface="微軟正黑體" panose="020B0604030504040204" pitchFamily="34" charset="-120"/>
                        </a:rPr>
                        <a:t>7</a:t>
                      </a:r>
                      <a:r>
                        <a:rPr lang="zh-CN" altLang="en-US" sz="1050" dirty="0">
                          <a:latin typeface="微軟正黑體" panose="020B0604030504040204" pitchFamily="34" charset="-120"/>
                          <a:ea typeface="微軟正黑體" panose="020B0604030504040204" pitchFamily="34" charset="-120"/>
                        </a:rPr>
                        <a:t>位</a:t>
                      </a:r>
                      <a:r>
                        <a:rPr lang="en-US" altLang="zh-CN" sz="1050" dirty="0">
                          <a:latin typeface="微軟正黑體" panose="020B0604030504040204" pitchFamily="34" charset="-120"/>
                          <a:ea typeface="微軟正黑體" panose="020B0604030504040204" pitchFamily="34" charset="-120"/>
                        </a:rPr>
                        <a:t>,</a:t>
                      </a:r>
                      <a:r>
                        <a:rPr lang="zh-TW" altLang="en-US" sz="1050" dirty="0">
                          <a:latin typeface="微軟正黑體" panose="020B0604030504040204" pitchFamily="34" charset="-120"/>
                          <a:ea typeface="+mn-ea"/>
                        </a:rPr>
                        <a:t>表示範圍：</a:t>
                      </a:r>
                      <a:r>
                        <a:rPr lang="en-US" altLang="zh-TW" sz="1050" dirty="0">
                          <a:latin typeface="微軟正黑體" panose="020B0604030504040204" pitchFamily="34" charset="-120"/>
                          <a:ea typeface="+mn-ea"/>
                        </a:rPr>
                        <a:t>-3.40E+38 ~ +3.40E+38</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4114219548"/>
                  </a:ext>
                </a:extLst>
              </a:tr>
              <a:tr h="426294">
                <a:tc>
                  <a:txBody>
                    <a:bodyPr/>
                    <a:lstStyle/>
                    <a:p>
                      <a:pPr algn="ctr"/>
                      <a:r>
                        <a:rPr lang="en-US" altLang="zh-TW" sz="1050" dirty="0">
                          <a:solidFill>
                            <a:srgbClr val="FF0000"/>
                          </a:solidFill>
                        </a:rPr>
                        <a:t>%</a:t>
                      </a:r>
                      <a:r>
                        <a:rPr lang="en-US" altLang="zh-TW" sz="1050" dirty="0" err="1">
                          <a:solidFill>
                            <a:srgbClr val="FF0000"/>
                          </a:solidFill>
                        </a:rPr>
                        <a:t>lf</a:t>
                      </a:r>
                      <a:endParaRPr lang="zh-TW" altLang="en-US" sz="1050" dirty="0">
                        <a:solidFill>
                          <a:srgbClr val="FF0000"/>
                        </a:solidFill>
                      </a:endParaRPr>
                    </a:p>
                  </a:txBody>
                  <a:tcPr anchor="ctr"/>
                </a:tc>
                <a:tc>
                  <a:txBody>
                    <a:bodyPr/>
                    <a:lstStyle/>
                    <a:p>
                      <a:pPr algn="ctr"/>
                      <a:r>
                        <a:rPr lang="en-US" altLang="zh-TW" sz="1050" dirty="0">
                          <a:solidFill>
                            <a:srgbClr val="FF0000"/>
                          </a:solidFill>
                        </a:rPr>
                        <a:t>Long float</a:t>
                      </a:r>
                      <a:endParaRPr lang="zh-TW" altLang="en-US" sz="1050" dirty="0">
                        <a:solidFill>
                          <a:srgbClr val="FF0000"/>
                        </a:solidFill>
                      </a:endParaRPr>
                    </a:p>
                  </a:txBody>
                  <a:tcPr anchor="ctr"/>
                </a:tc>
                <a:tc>
                  <a:txBody>
                    <a:bodyPr/>
                    <a:lstStyle/>
                    <a:p>
                      <a:pPr algn="ctr"/>
                      <a:r>
                        <a:rPr lang="zh-CN" altLang="en-US" sz="1050" dirty="0">
                          <a:solidFill>
                            <a:srgbClr val="FF0000"/>
                          </a:solidFill>
                          <a:latin typeface="微軟正黑體" panose="020B0604030504040204" pitchFamily="34" charset="-120"/>
                          <a:ea typeface="微軟正黑體" panose="020B0604030504040204" pitchFamily="34" charset="-120"/>
                        </a:rPr>
                        <a:t>代表雙精度浮點型資料</a:t>
                      </a:r>
                      <a:r>
                        <a:rPr lang="en-US" altLang="zh-CN" sz="1050" dirty="0">
                          <a:solidFill>
                            <a:srgbClr val="FF0000"/>
                          </a:solidFill>
                          <a:latin typeface="微軟正黑體" panose="020B0604030504040204" pitchFamily="34" charset="-120"/>
                          <a:ea typeface="微軟正黑體" panose="020B0604030504040204" pitchFamily="34" charset="-120"/>
                        </a:rPr>
                        <a:t>(long double</a:t>
                      </a:r>
                      <a:r>
                        <a:rPr lang="zh-TW" altLang="en-US" sz="1050" dirty="0">
                          <a:solidFill>
                            <a:srgbClr val="FF0000"/>
                          </a:solidFill>
                          <a:latin typeface="微軟正黑體" panose="020B0604030504040204" pitchFamily="34" charset="-120"/>
                          <a:ea typeface="微軟正黑體" panose="020B0604030504040204" pitchFamily="34" charset="-120"/>
                        </a:rPr>
                        <a:t>或</a:t>
                      </a:r>
                      <a:r>
                        <a:rPr lang="en-US" altLang="zh-TW" sz="1050" dirty="0">
                          <a:solidFill>
                            <a:srgbClr val="FF0000"/>
                          </a:solidFill>
                          <a:latin typeface="微軟正黑體" panose="020B0604030504040204" pitchFamily="34" charset="-120"/>
                          <a:ea typeface="微軟正黑體" panose="020B0604030504040204" pitchFamily="34" charset="-120"/>
                        </a:rPr>
                        <a:t>double</a:t>
                      </a:r>
                      <a:r>
                        <a:rPr lang="en-US" altLang="zh-CN" sz="1050" dirty="0">
                          <a:solidFill>
                            <a:srgbClr val="FF0000"/>
                          </a:solidFill>
                          <a:latin typeface="微軟正黑體" panose="020B0604030504040204" pitchFamily="34" charset="-120"/>
                          <a:ea typeface="微軟正黑體" panose="020B0604030504040204" pitchFamily="34" charset="-120"/>
                        </a:rPr>
                        <a:t>),</a:t>
                      </a:r>
                      <a:r>
                        <a:rPr lang="zh-CN" altLang="en-US" sz="1050" dirty="0">
                          <a:latin typeface="微軟正黑體" panose="020B0604030504040204" pitchFamily="34" charset="-120"/>
                          <a:ea typeface="微軟正黑體" panose="020B0604030504040204" pitchFamily="34" charset="-120"/>
                        </a:rPr>
                        <a:t>有效数字保证</a:t>
                      </a:r>
                      <a:r>
                        <a:rPr lang="en-US" altLang="zh-CN" sz="1050" dirty="0">
                          <a:latin typeface="微軟正黑體" panose="020B0604030504040204" pitchFamily="34" charset="-120"/>
                          <a:ea typeface="微軟正黑體" panose="020B0604030504040204" pitchFamily="34" charset="-120"/>
                        </a:rPr>
                        <a:t>15</a:t>
                      </a:r>
                      <a:r>
                        <a:rPr lang="zh-CN" altLang="en-US" sz="1050" dirty="0">
                          <a:latin typeface="微軟正黑體" panose="020B0604030504040204" pitchFamily="34" charset="-120"/>
                          <a:ea typeface="微軟正黑體" panose="020B0604030504040204" pitchFamily="34" charset="-120"/>
                        </a:rPr>
                        <a:t>位，部分</a:t>
                      </a:r>
                      <a:r>
                        <a:rPr lang="en-US" altLang="zh-CN" sz="1050" dirty="0">
                          <a:latin typeface="微軟正黑體" panose="020B0604030504040204" pitchFamily="34" charset="-120"/>
                          <a:ea typeface="微軟正黑體" panose="020B0604030504040204" pitchFamily="34" charset="-120"/>
                        </a:rPr>
                        <a:t>16</a:t>
                      </a:r>
                      <a:r>
                        <a:rPr lang="zh-CN" altLang="en-US" sz="1050" dirty="0">
                          <a:latin typeface="微軟正黑體" panose="020B0604030504040204" pitchFamily="34" charset="-120"/>
                          <a:ea typeface="微軟正黑體" panose="020B0604030504040204" pitchFamily="34" charset="-120"/>
                        </a:rPr>
                        <a:t>位。表示</a:t>
                      </a:r>
                      <a:r>
                        <a:rPr lang="zh-TW" altLang="en-US" sz="1050" dirty="0">
                          <a:latin typeface="微軟正黑體" panose="020B0604030504040204" pitchFamily="34" charset="-120"/>
                          <a:ea typeface="微軟正黑體" panose="020B0604030504040204" pitchFamily="34" charset="-120"/>
                        </a:rPr>
                        <a:t>範圍</a:t>
                      </a:r>
                      <a:r>
                        <a:rPr lang="zh-CN" altLang="en-US" sz="1050" dirty="0">
                          <a:latin typeface="微軟正黑體" panose="020B0604030504040204" pitchFamily="34" charset="-120"/>
                          <a:ea typeface="微軟正黑體" panose="020B0604030504040204" pitchFamily="34" charset="-120"/>
                        </a:rPr>
                        <a:t>：</a:t>
                      </a:r>
                      <a:r>
                        <a:rPr lang="en-US" altLang="zh-CN" sz="1050" dirty="0">
                          <a:latin typeface="微軟正黑體" panose="020B0604030504040204" pitchFamily="34" charset="-120"/>
                          <a:ea typeface="微軟正黑體" panose="020B0604030504040204" pitchFamily="34" charset="-120"/>
                        </a:rPr>
                        <a:t>-1.79E+308 ~ +1.79E+308</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207285573"/>
                  </a:ext>
                </a:extLst>
              </a:tr>
              <a:tr h="260513">
                <a:tc>
                  <a:txBody>
                    <a:bodyPr/>
                    <a:lstStyle/>
                    <a:p>
                      <a:pPr algn="ctr"/>
                      <a:r>
                        <a:rPr lang="en-US" altLang="zh-TW" sz="1050" dirty="0"/>
                        <a:t>%.100f</a:t>
                      </a:r>
                      <a:endParaRPr lang="zh-TW" altLang="en-US" sz="1050" dirty="0"/>
                    </a:p>
                  </a:txBody>
                  <a:tcPr anchor="ctr"/>
                </a:tc>
                <a:tc>
                  <a:txBody>
                    <a:bodyPr/>
                    <a:lstStyle/>
                    <a:p>
                      <a:pPr algn="ctr"/>
                      <a:endParaRPr lang="zh-TW" altLang="en-US" sz="1050" dirty="0"/>
                    </a:p>
                  </a:txBody>
                  <a:tcPr anchor="ctr"/>
                </a:tc>
                <a:tc>
                  <a:txBody>
                    <a:bodyPr/>
                    <a:lstStyle/>
                    <a:p>
                      <a:pPr algn="ctr"/>
                      <a:r>
                        <a:rPr lang="zh-CN" altLang="en-US" sz="1050" dirty="0">
                          <a:latin typeface="微軟正黑體" panose="020B0604030504040204" pitchFamily="34" charset="-120"/>
                          <a:ea typeface="微軟正黑體" panose="020B0604030504040204" pitchFamily="34" charset="-120"/>
                        </a:rPr>
                        <a:t>輸出實數，保留小數點</a:t>
                      </a:r>
                      <a:r>
                        <a:rPr lang="en-US" altLang="zh-CN" sz="1050" dirty="0">
                          <a:latin typeface="微軟正黑體" panose="020B0604030504040204" pitchFamily="34" charset="-120"/>
                          <a:ea typeface="微軟正黑體" panose="020B0604030504040204" pitchFamily="34" charset="-120"/>
                        </a:rPr>
                        <a:t>100</a:t>
                      </a:r>
                      <a:r>
                        <a:rPr lang="zh-CN" altLang="en-US" sz="1050" dirty="0">
                          <a:latin typeface="微軟正黑體" panose="020B0604030504040204" pitchFamily="34" charset="-120"/>
                          <a:ea typeface="微軟正黑體" panose="020B0604030504040204" pitchFamily="34" charset="-120"/>
                        </a:rPr>
                        <a:t>位</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1200720532"/>
                  </a:ext>
                </a:extLst>
              </a:tr>
              <a:tr h="260513">
                <a:tc>
                  <a:txBody>
                    <a:bodyPr/>
                    <a:lstStyle/>
                    <a:p>
                      <a:pPr algn="ctr"/>
                      <a:r>
                        <a:rPr lang="en-US" altLang="zh-TW" sz="1050" dirty="0"/>
                        <a:t>%e</a:t>
                      </a:r>
                      <a:endParaRPr lang="zh-TW" altLang="en-US" sz="1050" dirty="0"/>
                    </a:p>
                  </a:txBody>
                  <a:tcPr anchor="ctr"/>
                </a:tc>
                <a:tc>
                  <a:txBody>
                    <a:bodyPr/>
                    <a:lstStyle/>
                    <a:p>
                      <a:pPr algn="ctr"/>
                      <a:r>
                        <a:rPr lang="en-US" altLang="zh-TW" sz="1050" dirty="0"/>
                        <a:t>exponent</a:t>
                      </a:r>
                      <a:endParaRPr lang="zh-TW" altLang="en-US" sz="1050" dirty="0"/>
                    </a:p>
                  </a:txBody>
                  <a:tcPr anchor="ctr"/>
                </a:tc>
                <a:tc>
                  <a:txBody>
                    <a:bodyPr/>
                    <a:lstStyle/>
                    <a:p>
                      <a:pPr algn="ctr"/>
                      <a:r>
                        <a:rPr lang="zh-TW" altLang="en-US" sz="1050" dirty="0"/>
                        <a:t>使用科學記號</a:t>
                      </a:r>
                      <a:r>
                        <a:rPr lang="en-US" altLang="zh-TW" sz="1050" dirty="0"/>
                        <a:t>(</a:t>
                      </a:r>
                      <a:r>
                        <a:rPr lang="zh-TW" altLang="en-US" sz="1050" dirty="0"/>
                        <a:t>指數</a:t>
                      </a:r>
                      <a:r>
                        <a:rPr lang="en-US" altLang="zh-TW" sz="1050" dirty="0"/>
                        <a:t>)</a:t>
                      </a:r>
                      <a:r>
                        <a:rPr lang="zh-TW" altLang="en-US" sz="1050" dirty="0"/>
                        <a:t>顯示浮點數</a:t>
                      </a:r>
                    </a:p>
                  </a:txBody>
                  <a:tcPr anchor="ctr"/>
                </a:tc>
                <a:extLst>
                  <a:ext uri="{0D108BD9-81ED-4DB2-BD59-A6C34878D82A}">
                    <a16:rowId xmlns:a16="http://schemas.microsoft.com/office/drawing/2014/main" val="3945247382"/>
                  </a:ext>
                </a:extLst>
              </a:tr>
              <a:tr h="260513">
                <a:tc>
                  <a:txBody>
                    <a:bodyPr/>
                    <a:lstStyle/>
                    <a:p>
                      <a:pPr algn="ctr"/>
                      <a:r>
                        <a:rPr lang="en-US" altLang="zh-TW" sz="1050" dirty="0"/>
                        <a:t>%g</a:t>
                      </a:r>
                      <a:endParaRPr lang="zh-TW" altLang="en-US" sz="1050" dirty="0"/>
                    </a:p>
                  </a:txBody>
                  <a:tcPr anchor="ctr"/>
                </a:tc>
                <a:tc>
                  <a:txBody>
                    <a:bodyPr/>
                    <a:lstStyle/>
                    <a:p>
                      <a:pPr algn="ctr"/>
                      <a:endParaRPr lang="zh-TW" altLang="en-US" sz="1050" dirty="0"/>
                    </a:p>
                  </a:txBody>
                  <a:tcPr anchor="ctr"/>
                </a:tc>
                <a:tc>
                  <a:txBody>
                    <a:bodyPr/>
                    <a:lstStyle/>
                    <a:p>
                      <a:pPr algn="ctr"/>
                      <a:r>
                        <a:rPr lang="zh-CN" altLang="en-US" sz="1050" dirty="0">
                          <a:latin typeface="微軟正黑體" panose="020B0604030504040204" pitchFamily="34" charset="-120"/>
                          <a:ea typeface="微軟正黑體" panose="020B0604030504040204" pitchFamily="34" charset="-120"/>
                        </a:rPr>
                        <a:t>根據大小自動選</a:t>
                      </a:r>
                      <a:r>
                        <a:rPr lang="en-US" altLang="zh-CN" sz="1050" dirty="0">
                          <a:latin typeface="微軟正黑體" panose="020B0604030504040204" pitchFamily="34" charset="-120"/>
                          <a:ea typeface="微軟正黑體" panose="020B0604030504040204" pitchFamily="34" charset="-120"/>
                        </a:rPr>
                        <a:t>f</a:t>
                      </a:r>
                      <a:r>
                        <a:rPr lang="zh-CN" altLang="en-US" sz="1050" dirty="0">
                          <a:latin typeface="微軟正黑體" panose="020B0604030504040204" pitchFamily="34" charset="-120"/>
                          <a:ea typeface="微軟正黑體" panose="020B0604030504040204" pitchFamily="34" charset="-120"/>
                        </a:rPr>
                        <a:t>格式或</a:t>
                      </a:r>
                      <a:r>
                        <a:rPr lang="en-US" altLang="zh-CN" sz="1050" dirty="0">
                          <a:latin typeface="微軟正黑體" panose="020B0604030504040204" pitchFamily="34" charset="-120"/>
                          <a:ea typeface="微軟正黑體" panose="020B0604030504040204" pitchFamily="34" charset="-120"/>
                        </a:rPr>
                        <a:t>e</a:t>
                      </a:r>
                      <a:r>
                        <a:rPr lang="zh-CN" altLang="en-US" sz="1050" dirty="0">
                          <a:latin typeface="微軟正黑體" panose="020B0604030504040204" pitchFamily="34" charset="-120"/>
                          <a:ea typeface="微軟正黑體" panose="020B0604030504040204" pitchFamily="34" charset="-120"/>
                        </a:rPr>
                        <a:t>格式，且不輸出無意義的零</a:t>
                      </a:r>
                      <a:endParaRPr lang="zh-TW" altLang="en-US" sz="1050" dirty="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88387288"/>
                  </a:ext>
                </a:extLst>
              </a:tr>
            </a:tbl>
          </a:graphicData>
        </a:graphic>
      </p:graphicFrame>
      <p:pic>
        <p:nvPicPr>
          <p:cNvPr id="6" name="圖片 5">
            <a:extLst>
              <a:ext uri="{FF2B5EF4-FFF2-40B4-BE49-F238E27FC236}">
                <a16:creationId xmlns:a16="http://schemas.microsoft.com/office/drawing/2014/main" id="{EF5C94DF-8FA5-4E3F-8C9B-D923ED8D2B27}"/>
              </a:ext>
            </a:extLst>
          </p:cNvPr>
          <p:cNvPicPr>
            <a:picLocks noChangeAspect="1"/>
          </p:cNvPicPr>
          <p:nvPr/>
        </p:nvPicPr>
        <p:blipFill>
          <a:blip r:embed="rId2"/>
          <a:stretch>
            <a:fillRect/>
          </a:stretch>
        </p:blipFill>
        <p:spPr>
          <a:xfrm>
            <a:off x="2011537" y="4494815"/>
            <a:ext cx="2444085" cy="442603"/>
          </a:xfrm>
          <a:prstGeom prst="rect">
            <a:avLst/>
          </a:prstGeom>
        </p:spPr>
      </p:pic>
      <p:pic>
        <p:nvPicPr>
          <p:cNvPr id="10" name="圖片 9">
            <a:extLst>
              <a:ext uri="{FF2B5EF4-FFF2-40B4-BE49-F238E27FC236}">
                <a16:creationId xmlns:a16="http://schemas.microsoft.com/office/drawing/2014/main" id="{82AFF999-C9FA-44B5-A048-46F0287C25C8}"/>
              </a:ext>
            </a:extLst>
          </p:cNvPr>
          <p:cNvPicPr>
            <a:picLocks noChangeAspect="1"/>
          </p:cNvPicPr>
          <p:nvPr/>
        </p:nvPicPr>
        <p:blipFill>
          <a:blip r:embed="rId3"/>
          <a:stretch>
            <a:fillRect/>
          </a:stretch>
        </p:blipFill>
        <p:spPr>
          <a:xfrm>
            <a:off x="3325091" y="3762153"/>
            <a:ext cx="1374201" cy="442603"/>
          </a:xfrm>
          <a:prstGeom prst="rect">
            <a:avLst/>
          </a:prstGeom>
        </p:spPr>
      </p:pic>
      <p:sp>
        <p:nvSpPr>
          <p:cNvPr id="5" name="矩形 4"/>
          <p:cNvSpPr/>
          <p:nvPr/>
        </p:nvSpPr>
        <p:spPr>
          <a:xfrm>
            <a:off x="237285" y="4125483"/>
            <a:ext cx="4751365" cy="369332"/>
          </a:xfrm>
          <a:prstGeom prst="rect">
            <a:avLst/>
          </a:prstGeom>
        </p:spPr>
        <p:txBody>
          <a:bodyPr wrap="none">
            <a:spAutoFit/>
          </a:bodyPr>
          <a:lstStyle/>
          <a:p>
            <a:pPr>
              <a:buClr>
                <a:schemeClr val="accent5"/>
              </a:buClr>
            </a:pPr>
            <a:r>
              <a:rPr lang="en-US" altLang="zh-TW" dirty="0"/>
              <a:t>ex: </a:t>
            </a:r>
            <a:r>
              <a:rPr lang="en-US" altLang="zh-TW" dirty="0" err="1"/>
              <a:t>printf</a:t>
            </a:r>
            <a:r>
              <a:rPr lang="en-US" altLang="zh-TW" dirty="0"/>
              <a:t>(“I have </a:t>
            </a:r>
            <a:r>
              <a:rPr lang="en-US" altLang="zh-TW" dirty="0">
                <a:solidFill>
                  <a:srgbClr val="FFC000"/>
                </a:solidFill>
              </a:rPr>
              <a:t>%d </a:t>
            </a:r>
            <a:r>
              <a:rPr lang="en-US" altLang="zh-TW" dirty="0"/>
              <a:t>dogs and</a:t>
            </a:r>
            <a:r>
              <a:rPr lang="en-US" altLang="zh-TW" dirty="0">
                <a:solidFill>
                  <a:srgbClr val="FF0000"/>
                </a:solidFill>
              </a:rPr>
              <a:t> %d </a:t>
            </a:r>
            <a:r>
              <a:rPr lang="en-US" altLang="zh-TW" dirty="0"/>
              <a:t>cats\n”, </a:t>
            </a:r>
            <a:r>
              <a:rPr lang="en-US" altLang="zh-TW" dirty="0">
                <a:solidFill>
                  <a:srgbClr val="FFC000"/>
                </a:solidFill>
              </a:rPr>
              <a:t>a</a:t>
            </a:r>
            <a:r>
              <a:rPr lang="en-US" altLang="zh-TW" dirty="0"/>
              <a:t>, </a:t>
            </a:r>
            <a:r>
              <a:rPr lang="en-US" altLang="zh-TW" dirty="0">
                <a:solidFill>
                  <a:srgbClr val="FF0000"/>
                </a:solidFill>
              </a:rPr>
              <a:t>b</a:t>
            </a:r>
            <a:r>
              <a:rPr lang="en-US" altLang="zh-TW" dirty="0"/>
              <a:t>);</a:t>
            </a:r>
            <a:endParaRPr lang="zh-TW" altLang="en-US" dirty="0"/>
          </a:p>
        </p:txBody>
      </p:sp>
    </p:spTree>
    <p:extLst>
      <p:ext uri="{BB962C8B-B14F-4D97-AF65-F5344CB8AC3E}">
        <p14:creationId xmlns:p14="http://schemas.microsoft.com/office/powerpoint/2010/main" val="20894543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FF0BB2-A2B8-464B-AAEB-969F970C1484}"/>
              </a:ext>
            </a:extLst>
          </p:cNvPr>
          <p:cNvSpPr>
            <a:spLocks noGrp="1"/>
          </p:cNvSpPr>
          <p:nvPr>
            <p:ph type="title"/>
          </p:nvPr>
        </p:nvSpPr>
        <p:spPr/>
        <p:txBody>
          <a:bodyPr/>
          <a:lstStyle/>
          <a:p>
            <a:r>
              <a:rPr lang="zh-TW" altLang="en-US" dirty="0"/>
              <a:t>輸出格式介紹</a:t>
            </a:r>
            <a:r>
              <a:rPr lang="en-US" altLang="zh-TW" dirty="0"/>
              <a:t>2</a:t>
            </a:r>
            <a:endParaRPr lang="zh-TW" altLang="en-US" dirty="0"/>
          </a:p>
        </p:txBody>
      </p:sp>
      <p:sp>
        <p:nvSpPr>
          <p:cNvPr id="3" name="內容版面配置區 2">
            <a:extLst>
              <a:ext uri="{FF2B5EF4-FFF2-40B4-BE49-F238E27FC236}">
                <a16:creationId xmlns:a16="http://schemas.microsoft.com/office/drawing/2014/main" id="{1CE750F6-8610-4B90-8594-AFC44F6B3130}"/>
              </a:ext>
            </a:extLst>
          </p:cNvPr>
          <p:cNvSpPr>
            <a:spLocks noGrp="1"/>
          </p:cNvSpPr>
          <p:nvPr>
            <p:ph idx="1"/>
          </p:nvPr>
        </p:nvSpPr>
        <p:spPr/>
        <p:txBody>
          <a:bodyPr/>
          <a:lstStyle/>
          <a:p>
            <a:pPr indent="-360000">
              <a:buClr>
                <a:schemeClr val="accent5"/>
              </a:buClr>
              <a:buFont typeface="Wingdings" panose="05000000000000000000" pitchFamily="2" charset="2"/>
              <a:buChar char="p"/>
            </a:pPr>
            <a:r>
              <a:rPr lang="zh-TW" altLang="en-US" sz="2000" dirty="0"/>
              <a:t>於</a:t>
            </a:r>
            <a:r>
              <a:rPr lang="en-US" altLang="zh-TW" sz="2000" dirty="0"/>
              <a:t>printf( )</a:t>
            </a:r>
            <a:r>
              <a:rPr lang="zh-TW" altLang="en-US" sz="2000" dirty="0"/>
              <a:t>函數中，所有的格式碼都是以百分號開始「</a:t>
            </a:r>
            <a:r>
              <a:rPr lang="en-US" altLang="zh-TW" sz="2000" dirty="0"/>
              <a:t>%</a:t>
            </a:r>
            <a:r>
              <a:rPr lang="zh-TW" altLang="en-US" sz="2000" dirty="0"/>
              <a:t>」，再接一個有意義的字母。若是想讓資料在輸出時，能有固定欄位寬度，可以在「</a:t>
            </a:r>
            <a:r>
              <a:rPr lang="en-US" altLang="zh-TW" sz="2000" dirty="0"/>
              <a:t>%</a:t>
            </a:r>
            <a:r>
              <a:rPr lang="zh-TW" altLang="en-US" sz="2000" dirty="0"/>
              <a:t>」後面加上寬度的數值。</a:t>
            </a:r>
            <a:endParaRPr lang="en-US" altLang="zh-TW" sz="2000" dirty="0"/>
          </a:p>
          <a:p>
            <a:pPr indent="-360000">
              <a:buClr>
                <a:schemeClr val="accent5"/>
              </a:buClr>
              <a:buFont typeface="Wingdings" panose="05000000000000000000" pitchFamily="2" charset="2"/>
              <a:buChar char="p"/>
            </a:pPr>
            <a:r>
              <a:rPr lang="zh-TW" altLang="en-US" sz="2000" dirty="0"/>
              <a:t>例如「</a:t>
            </a:r>
            <a:r>
              <a:rPr lang="en-US" altLang="zh-TW" sz="2000" dirty="0"/>
              <a:t>%</a:t>
            </a:r>
            <a:r>
              <a:rPr lang="en-US" altLang="zh-TW" sz="2000" dirty="0">
                <a:solidFill>
                  <a:srgbClr val="FF0000"/>
                </a:solidFill>
              </a:rPr>
              <a:t>3</a:t>
            </a:r>
            <a:r>
              <a:rPr lang="en-US" altLang="zh-TW" sz="2000" dirty="0">
                <a:solidFill>
                  <a:srgbClr val="FFC000"/>
                </a:solidFill>
              </a:rPr>
              <a:t>d</a:t>
            </a:r>
            <a:r>
              <a:rPr lang="zh-TW" altLang="en-US" sz="2000" dirty="0"/>
              <a:t>」表示以</a:t>
            </a:r>
            <a:r>
              <a:rPr lang="en-US" altLang="zh-TW" sz="2000" dirty="0">
                <a:solidFill>
                  <a:srgbClr val="FF0000"/>
                </a:solidFill>
              </a:rPr>
              <a:t>3</a:t>
            </a:r>
            <a:r>
              <a:rPr lang="zh-TW" altLang="en-US" sz="2000" dirty="0">
                <a:solidFill>
                  <a:srgbClr val="FF0000"/>
                </a:solidFill>
              </a:rPr>
              <a:t>個欄位寬度</a:t>
            </a:r>
            <a:r>
              <a:rPr lang="zh-TW" altLang="en-US" sz="2000" dirty="0"/>
              <a:t>來列印</a:t>
            </a:r>
            <a:r>
              <a:rPr lang="zh-TW" altLang="en-US" sz="2000" dirty="0">
                <a:solidFill>
                  <a:srgbClr val="FFC000"/>
                </a:solidFill>
              </a:rPr>
              <a:t>十進位整數</a:t>
            </a:r>
            <a:r>
              <a:rPr lang="zh-TW" altLang="en-US" sz="2000" dirty="0"/>
              <a:t>；「</a:t>
            </a:r>
            <a:r>
              <a:rPr lang="en-US" altLang="zh-TW" sz="2000" dirty="0"/>
              <a:t>%</a:t>
            </a:r>
            <a:r>
              <a:rPr lang="en-US" altLang="zh-TW" sz="2000" dirty="0">
                <a:solidFill>
                  <a:srgbClr val="FF0000"/>
                </a:solidFill>
              </a:rPr>
              <a:t>6</a:t>
            </a:r>
            <a:r>
              <a:rPr lang="en-US" altLang="zh-TW" sz="2000" dirty="0"/>
              <a:t>.</a:t>
            </a:r>
            <a:r>
              <a:rPr lang="en-US" altLang="zh-TW" sz="2000" dirty="0">
                <a:solidFill>
                  <a:srgbClr val="FFC000"/>
                </a:solidFill>
              </a:rPr>
              <a:t>2</a:t>
            </a:r>
            <a:r>
              <a:rPr lang="en-US" altLang="zh-TW" sz="2000" dirty="0">
                <a:solidFill>
                  <a:srgbClr val="92D050"/>
                </a:solidFill>
              </a:rPr>
              <a:t>f</a:t>
            </a:r>
            <a:r>
              <a:rPr lang="zh-TW" altLang="en-US" sz="2000" dirty="0"/>
              <a:t>」則表示印出</a:t>
            </a:r>
            <a:r>
              <a:rPr lang="zh-TW" altLang="en-US" sz="2000" dirty="0">
                <a:solidFill>
                  <a:srgbClr val="92D050"/>
                </a:solidFill>
              </a:rPr>
              <a:t>浮點數</a:t>
            </a:r>
            <a:r>
              <a:rPr lang="zh-TW" altLang="en-US" sz="2000" dirty="0"/>
              <a:t>時，包括小數點</a:t>
            </a:r>
            <a:r>
              <a:rPr lang="zh-TW" altLang="en-US" sz="2000" dirty="0">
                <a:solidFill>
                  <a:srgbClr val="FF0000"/>
                </a:solidFill>
              </a:rPr>
              <a:t>共有</a:t>
            </a:r>
            <a:r>
              <a:rPr lang="en-US" altLang="zh-TW" sz="2000" dirty="0">
                <a:solidFill>
                  <a:srgbClr val="FF0000"/>
                </a:solidFill>
              </a:rPr>
              <a:t>6</a:t>
            </a:r>
            <a:r>
              <a:rPr lang="zh-TW" altLang="en-US" sz="2000" dirty="0">
                <a:solidFill>
                  <a:srgbClr val="FF0000"/>
                </a:solidFill>
              </a:rPr>
              <a:t>個位數</a:t>
            </a:r>
            <a:r>
              <a:rPr lang="zh-TW" altLang="en-US" sz="2000" dirty="0"/>
              <a:t>，</a:t>
            </a:r>
            <a:r>
              <a:rPr lang="zh-TW" altLang="en-US" sz="2000" dirty="0">
                <a:solidFill>
                  <a:srgbClr val="FFC000"/>
                </a:solidFill>
              </a:rPr>
              <a:t>小數點右邊只要顯示</a:t>
            </a:r>
            <a:r>
              <a:rPr lang="en-US" altLang="zh-TW" sz="2000" dirty="0">
                <a:solidFill>
                  <a:srgbClr val="FFC000"/>
                </a:solidFill>
              </a:rPr>
              <a:t>2</a:t>
            </a:r>
            <a:r>
              <a:rPr lang="zh-TW" altLang="en-US" sz="2000" dirty="0">
                <a:solidFill>
                  <a:srgbClr val="FFC000"/>
                </a:solidFill>
              </a:rPr>
              <a:t>位數寬度</a:t>
            </a:r>
            <a:r>
              <a:rPr lang="zh-TW" altLang="en-US" sz="2000" dirty="0"/>
              <a:t>的即可。</a:t>
            </a:r>
            <a:endParaRPr lang="en-US" altLang="zh-TW" sz="2000" dirty="0"/>
          </a:p>
          <a:p>
            <a:pPr indent="-360000">
              <a:buClr>
                <a:schemeClr val="accent5"/>
              </a:buClr>
              <a:buFont typeface="Wingdings" panose="05000000000000000000" pitchFamily="2" charset="2"/>
              <a:buChar char="p"/>
            </a:pPr>
            <a:r>
              <a:rPr lang="zh-TW" altLang="en-US" sz="2000" dirty="0"/>
              <a:t>除了控制欄位寬度外，我們也可以控制所列印的數字是要</a:t>
            </a:r>
            <a:r>
              <a:rPr lang="zh-TW" altLang="en-US" sz="2000" dirty="0">
                <a:solidFill>
                  <a:srgbClr val="FFC000"/>
                </a:solidFill>
              </a:rPr>
              <a:t>靠左對齊</a:t>
            </a:r>
            <a:r>
              <a:rPr lang="zh-TW" altLang="en-US" sz="2000" dirty="0"/>
              <a:t>或</a:t>
            </a:r>
            <a:r>
              <a:rPr lang="zh-TW" altLang="en-US" sz="2000" dirty="0">
                <a:solidFill>
                  <a:srgbClr val="FFC000"/>
                </a:solidFill>
              </a:rPr>
              <a:t>靠右對齊</a:t>
            </a:r>
            <a:r>
              <a:rPr lang="zh-TW" altLang="en-US" sz="2000" dirty="0"/>
              <a:t>。</a:t>
            </a:r>
            <a:r>
              <a:rPr lang="en-US" altLang="zh-TW" sz="2000" dirty="0"/>
              <a:t>printf()</a:t>
            </a:r>
            <a:r>
              <a:rPr lang="zh-TW" altLang="en-US" sz="2000" dirty="0"/>
              <a:t>函數預設的輸出會將數字靠右對齊，若要靠左對齊，只要在「</a:t>
            </a:r>
            <a:r>
              <a:rPr lang="en-US" altLang="zh-TW" sz="2000" dirty="0"/>
              <a:t>%</a:t>
            </a:r>
            <a:r>
              <a:rPr lang="zh-TW" altLang="en-US" sz="2000" dirty="0"/>
              <a:t>」符號之後加上一個</a:t>
            </a:r>
            <a:r>
              <a:rPr lang="zh-TW" altLang="en-US" sz="2000" dirty="0">
                <a:solidFill>
                  <a:srgbClr val="FFC000"/>
                </a:solidFill>
              </a:rPr>
              <a:t>負號「</a:t>
            </a:r>
            <a:r>
              <a:rPr lang="en-US" altLang="zh-TW" sz="2000" dirty="0">
                <a:solidFill>
                  <a:srgbClr val="FFC000"/>
                </a:solidFill>
              </a:rPr>
              <a:t>–</a:t>
            </a:r>
            <a:r>
              <a:rPr lang="zh-TW" altLang="en-US" sz="2000" dirty="0">
                <a:solidFill>
                  <a:srgbClr val="FFC000"/>
                </a:solidFill>
              </a:rPr>
              <a:t>」</a:t>
            </a:r>
            <a:r>
              <a:rPr lang="zh-TW" altLang="en-US" sz="2000" dirty="0"/>
              <a:t>即可。</a:t>
            </a:r>
            <a:endParaRPr lang="en-US" altLang="zh-TW" sz="2000" dirty="0"/>
          </a:p>
          <a:p>
            <a:pPr indent="-360000">
              <a:buClr>
                <a:schemeClr val="accent5"/>
              </a:buClr>
              <a:buFont typeface="Wingdings" panose="05000000000000000000" pitchFamily="2" charset="2"/>
              <a:buChar char="p"/>
            </a:pPr>
            <a:r>
              <a:rPr lang="en-US" altLang="zh-TW" sz="2000" dirty="0"/>
              <a:t>printf(“num = %6d</a:t>
            </a:r>
            <a:r>
              <a:rPr lang="zh-TW" altLang="en-US" sz="2000" dirty="0"/>
              <a:t>公里</a:t>
            </a:r>
            <a:r>
              <a:rPr lang="en-US" altLang="zh-TW" sz="2000" dirty="0"/>
              <a:t>\n”, num);</a:t>
            </a:r>
          </a:p>
          <a:p>
            <a:pPr indent="-360000">
              <a:buClr>
                <a:schemeClr val="accent5"/>
              </a:buClr>
              <a:buFont typeface="Wingdings" panose="05000000000000000000" pitchFamily="2" charset="2"/>
              <a:buChar char="p"/>
            </a:pPr>
            <a:r>
              <a:rPr lang="pt-BR" altLang="zh-TW" sz="2000" dirty="0"/>
              <a:t>printf(“num = </a:t>
            </a:r>
            <a:r>
              <a:rPr lang="en-US" altLang="zh-TW" sz="2000" dirty="0"/>
              <a:t>–</a:t>
            </a:r>
            <a:r>
              <a:rPr lang="pt-BR" altLang="zh-TW" sz="2000" dirty="0"/>
              <a:t>%6d</a:t>
            </a:r>
            <a:r>
              <a:rPr lang="zh-TW" altLang="pt-BR" sz="2000" dirty="0"/>
              <a:t>公里</a:t>
            </a:r>
            <a:r>
              <a:rPr lang="pt-BR" altLang="zh-TW" sz="2000" dirty="0"/>
              <a:t>\n”, num);</a:t>
            </a:r>
          </a:p>
          <a:p>
            <a:pPr indent="-360000">
              <a:buClr>
                <a:schemeClr val="accent5"/>
              </a:buClr>
              <a:buFont typeface="Wingdings" panose="05000000000000000000" pitchFamily="2" charset="2"/>
              <a:buChar char="p"/>
            </a:pPr>
            <a:r>
              <a:rPr lang="en-US" altLang="zh-TW" sz="2000" dirty="0"/>
              <a:t>printf(“num = %6.2f</a:t>
            </a:r>
            <a:r>
              <a:rPr lang="zh-TW" altLang="en-US" sz="2000" dirty="0"/>
              <a:t>公里</a:t>
            </a:r>
            <a:r>
              <a:rPr lang="en-US" altLang="zh-TW" sz="2000" dirty="0"/>
              <a:t>\n”, num);</a:t>
            </a:r>
          </a:p>
          <a:p>
            <a:pPr marL="0" indent="0">
              <a:buClr>
                <a:schemeClr val="accent5"/>
              </a:buClr>
              <a:buNone/>
            </a:pPr>
            <a:endParaRPr lang="en-US" altLang="zh-TW" sz="2000" dirty="0"/>
          </a:p>
          <a:p>
            <a:pPr marL="0" indent="0">
              <a:buClr>
                <a:schemeClr val="accent5"/>
              </a:buClr>
              <a:buNone/>
            </a:pPr>
            <a:endParaRPr lang="zh-TW" altLang="en-US" dirty="0"/>
          </a:p>
          <a:p>
            <a:pPr indent="-360000">
              <a:buClr>
                <a:schemeClr val="accent5"/>
              </a:buClr>
              <a:buFont typeface="Wingdings" panose="05000000000000000000" pitchFamily="2" charset="2"/>
              <a:buChar char="p"/>
            </a:pPr>
            <a:endParaRPr lang="en-US" altLang="zh-TW" dirty="0"/>
          </a:p>
        </p:txBody>
      </p:sp>
      <p:graphicFrame>
        <p:nvGraphicFramePr>
          <p:cNvPr id="5" name="表格 4">
            <a:extLst>
              <a:ext uri="{FF2B5EF4-FFF2-40B4-BE49-F238E27FC236}">
                <a16:creationId xmlns:a16="http://schemas.microsoft.com/office/drawing/2014/main" id="{193E75BD-9318-4C06-BBEA-0D9C0F028344}"/>
              </a:ext>
            </a:extLst>
          </p:cNvPr>
          <p:cNvGraphicFramePr>
            <a:graphicFrameLocks noGrp="1"/>
          </p:cNvGraphicFramePr>
          <p:nvPr>
            <p:extLst>
              <p:ext uri="{D42A27DB-BD31-4B8C-83A1-F6EECF244321}">
                <p14:modId xmlns:p14="http://schemas.microsoft.com/office/powerpoint/2010/main" val="1673026514"/>
              </p:ext>
            </p:extLst>
          </p:nvPr>
        </p:nvGraphicFramePr>
        <p:xfrm>
          <a:off x="6274966" y="84536"/>
          <a:ext cx="4783849" cy="2150977"/>
        </p:xfrm>
        <a:graphic>
          <a:graphicData uri="http://schemas.openxmlformats.org/drawingml/2006/table">
            <a:tbl>
              <a:tblPr firstRow="1" bandRow="1">
                <a:tableStyleId>{F5AB1C69-6EDB-4FF4-983F-18BD219EF322}</a:tableStyleId>
              </a:tblPr>
              <a:tblGrid>
                <a:gridCol w="922788">
                  <a:extLst>
                    <a:ext uri="{9D8B030D-6E8A-4147-A177-3AD203B41FA5}">
                      <a16:colId xmlns:a16="http://schemas.microsoft.com/office/drawing/2014/main" val="2346901801"/>
                    </a:ext>
                  </a:extLst>
                </a:gridCol>
                <a:gridCol w="2902591">
                  <a:extLst>
                    <a:ext uri="{9D8B030D-6E8A-4147-A177-3AD203B41FA5}">
                      <a16:colId xmlns:a16="http://schemas.microsoft.com/office/drawing/2014/main" val="515742918"/>
                    </a:ext>
                  </a:extLst>
                </a:gridCol>
                <a:gridCol w="958470">
                  <a:extLst>
                    <a:ext uri="{9D8B030D-6E8A-4147-A177-3AD203B41FA5}">
                      <a16:colId xmlns:a16="http://schemas.microsoft.com/office/drawing/2014/main" val="4216268949"/>
                    </a:ext>
                  </a:extLst>
                </a:gridCol>
              </a:tblGrid>
              <a:tr h="292069">
                <a:tc>
                  <a:txBody>
                    <a:bodyPr/>
                    <a:lstStyle/>
                    <a:p>
                      <a:pPr algn="ctr"/>
                      <a:r>
                        <a:rPr lang="zh-TW" altLang="en-US" sz="1200" dirty="0"/>
                        <a:t>修飾詞</a:t>
                      </a:r>
                    </a:p>
                  </a:txBody>
                  <a:tcPr anchor="ctr"/>
                </a:tc>
                <a:tc>
                  <a:txBody>
                    <a:bodyPr/>
                    <a:lstStyle/>
                    <a:p>
                      <a:pPr algn="ctr"/>
                      <a:r>
                        <a:rPr lang="zh-TW" altLang="en-US" sz="1200" dirty="0"/>
                        <a:t>功能</a:t>
                      </a:r>
                    </a:p>
                  </a:txBody>
                  <a:tcPr anchor="ctr"/>
                </a:tc>
                <a:tc>
                  <a:txBody>
                    <a:bodyPr/>
                    <a:lstStyle/>
                    <a:p>
                      <a:pPr algn="ctr"/>
                      <a:r>
                        <a:rPr lang="zh-TW" altLang="en-US" sz="1200" dirty="0"/>
                        <a:t>舉例</a:t>
                      </a:r>
                    </a:p>
                  </a:txBody>
                  <a:tcPr anchor="ctr"/>
                </a:tc>
                <a:extLst>
                  <a:ext uri="{0D108BD9-81ED-4DB2-BD59-A6C34878D82A}">
                    <a16:rowId xmlns:a16="http://schemas.microsoft.com/office/drawing/2014/main" val="2732023092"/>
                  </a:ext>
                </a:extLst>
              </a:tr>
              <a:tr h="391047">
                <a:tc>
                  <a:txBody>
                    <a:bodyPr/>
                    <a:lstStyle/>
                    <a:p>
                      <a:pPr algn="ctr"/>
                      <a:r>
                        <a:rPr lang="en-US" altLang="zh-TW" sz="1200" dirty="0"/>
                        <a:t>-</a:t>
                      </a:r>
                      <a:endParaRPr lang="zh-TW" altLang="en-US" sz="1200" dirty="0"/>
                    </a:p>
                  </a:txBody>
                  <a:tcPr anchor="ctr"/>
                </a:tc>
                <a:tc>
                  <a:txBody>
                    <a:bodyPr/>
                    <a:lstStyle/>
                    <a:p>
                      <a:pPr algn="ctr"/>
                      <a:r>
                        <a:rPr lang="zh-TW" altLang="en-US" sz="1200" dirty="0"/>
                        <a:t>靠左對齊</a:t>
                      </a:r>
                    </a:p>
                  </a:txBody>
                  <a:tcPr anchor="ctr"/>
                </a:tc>
                <a:tc>
                  <a:txBody>
                    <a:bodyPr/>
                    <a:lstStyle/>
                    <a:p>
                      <a:pPr algn="ctr"/>
                      <a:r>
                        <a:rPr lang="en-US" altLang="zh-TW" sz="1200" dirty="0"/>
                        <a:t>%-3d</a:t>
                      </a:r>
                      <a:endParaRPr lang="zh-TW" altLang="en-US" sz="1200" dirty="0"/>
                    </a:p>
                  </a:txBody>
                  <a:tcPr anchor="ctr"/>
                </a:tc>
                <a:extLst>
                  <a:ext uri="{0D108BD9-81ED-4DB2-BD59-A6C34878D82A}">
                    <a16:rowId xmlns:a16="http://schemas.microsoft.com/office/drawing/2014/main" val="2120778447"/>
                  </a:ext>
                </a:extLst>
              </a:tr>
              <a:tr h="391047">
                <a:tc>
                  <a:txBody>
                    <a:bodyPr/>
                    <a:lstStyle/>
                    <a:p>
                      <a:pPr algn="ctr"/>
                      <a:r>
                        <a:rPr lang="en-US" altLang="zh-TW" sz="1200" dirty="0"/>
                        <a:t>+</a:t>
                      </a:r>
                      <a:endParaRPr lang="zh-TW" altLang="en-US" sz="1200" dirty="0"/>
                    </a:p>
                  </a:txBody>
                  <a:tcPr anchor="ctr"/>
                </a:tc>
                <a:tc>
                  <a:txBody>
                    <a:bodyPr/>
                    <a:lstStyle/>
                    <a:p>
                      <a:pPr algn="ctr"/>
                      <a:r>
                        <a:rPr lang="zh-TW" altLang="en-US" sz="1200" dirty="0"/>
                        <a:t>將數值的正負號顯示出來</a:t>
                      </a:r>
                    </a:p>
                  </a:txBody>
                  <a:tcPr anchor="ctr"/>
                </a:tc>
                <a:tc>
                  <a:txBody>
                    <a:bodyPr/>
                    <a:lstStyle/>
                    <a:p>
                      <a:pPr algn="ctr"/>
                      <a:r>
                        <a:rPr lang="en-US" altLang="zh-TW" sz="1200" dirty="0"/>
                        <a:t>%+5d</a:t>
                      </a:r>
                      <a:endParaRPr lang="zh-TW" altLang="en-US" sz="1200" dirty="0"/>
                    </a:p>
                  </a:txBody>
                  <a:tcPr anchor="ctr"/>
                </a:tc>
                <a:extLst>
                  <a:ext uri="{0D108BD9-81ED-4DB2-BD59-A6C34878D82A}">
                    <a16:rowId xmlns:a16="http://schemas.microsoft.com/office/drawing/2014/main" val="1503303572"/>
                  </a:ext>
                </a:extLst>
              </a:tr>
              <a:tr h="444770">
                <a:tc>
                  <a:txBody>
                    <a:bodyPr/>
                    <a:lstStyle/>
                    <a:p>
                      <a:pPr algn="ctr"/>
                      <a:r>
                        <a:rPr lang="zh-TW" altLang="en-US" sz="1200" dirty="0"/>
                        <a:t>空白</a:t>
                      </a:r>
                    </a:p>
                  </a:txBody>
                  <a:tcPr anchor="ctr"/>
                </a:tc>
                <a:tc>
                  <a:txBody>
                    <a:bodyPr/>
                    <a:lstStyle/>
                    <a:p>
                      <a:pPr algn="ctr"/>
                      <a:r>
                        <a:rPr lang="zh-TW" altLang="en-US" sz="1200" dirty="0"/>
                        <a:t>數值維正值時，留一格空白；為負號時，顯示負號</a:t>
                      </a:r>
                    </a:p>
                  </a:txBody>
                  <a:tcPr anchor="ctr"/>
                </a:tc>
                <a:tc>
                  <a:txBody>
                    <a:bodyPr/>
                    <a:lstStyle/>
                    <a:p>
                      <a:pPr algn="ctr"/>
                      <a:r>
                        <a:rPr lang="en-US" altLang="zh-TW" sz="1200" dirty="0"/>
                        <a:t>% 6f</a:t>
                      </a:r>
                      <a:endParaRPr lang="zh-TW" altLang="en-US" sz="1200" dirty="0"/>
                    </a:p>
                  </a:txBody>
                  <a:tcPr anchor="ctr"/>
                </a:tc>
                <a:extLst>
                  <a:ext uri="{0D108BD9-81ED-4DB2-BD59-A6C34878D82A}">
                    <a16:rowId xmlns:a16="http://schemas.microsoft.com/office/drawing/2014/main" val="2232587156"/>
                  </a:ext>
                </a:extLst>
              </a:tr>
              <a:tr h="619614">
                <a:tc>
                  <a:txBody>
                    <a:bodyPr/>
                    <a:lstStyle/>
                    <a:p>
                      <a:pPr algn="ctr"/>
                      <a:r>
                        <a:rPr lang="en-US" altLang="zh-TW" sz="1200" dirty="0"/>
                        <a:t>0</a:t>
                      </a:r>
                      <a:endParaRPr lang="zh-TW" altLang="en-US" sz="1200" dirty="0"/>
                    </a:p>
                  </a:txBody>
                  <a:tcPr anchor="ctr"/>
                </a:tc>
                <a:tc>
                  <a:txBody>
                    <a:bodyPr/>
                    <a:lstStyle/>
                    <a:p>
                      <a:pPr algn="ctr"/>
                      <a:r>
                        <a:rPr lang="zh-TW" altLang="en-US" sz="1200" dirty="0"/>
                        <a:t>將固定欄位長度的數值前空白處填上</a:t>
                      </a:r>
                      <a:r>
                        <a:rPr lang="en-US" altLang="zh-TW" sz="1200" dirty="0"/>
                        <a:t>0(</a:t>
                      </a:r>
                      <a:r>
                        <a:rPr lang="zh-TW" altLang="en-US" sz="1200" dirty="0"/>
                        <a:t>與負號「</a:t>
                      </a:r>
                      <a:r>
                        <a:rPr lang="en-US" altLang="zh-TW" sz="1200" dirty="0"/>
                        <a:t>–</a:t>
                      </a:r>
                      <a:r>
                        <a:rPr lang="zh-TW" altLang="en-US" sz="1200" dirty="0"/>
                        <a:t>」同時使用時，此功能無效</a:t>
                      </a:r>
                      <a:r>
                        <a:rPr lang="en-US" altLang="zh-TW" sz="1200" dirty="0"/>
                        <a:t>)</a:t>
                      </a:r>
                      <a:endParaRPr lang="zh-TW" altLang="en-US" sz="1200" dirty="0"/>
                    </a:p>
                  </a:txBody>
                  <a:tcPr anchor="ctr"/>
                </a:tc>
                <a:tc>
                  <a:txBody>
                    <a:bodyPr/>
                    <a:lstStyle/>
                    <a:p>
                      <a:pPr algn="ctr"/>
                      <a:r>
                        <a:rPr lang="en-US" altLang="zh-TW" sz="1200" dirty="0"/>
                        <a:t>%07.2f</a:t>
                      </a:r>
                      <a:endParaRPr lang="zh-TW" altLang="en-US" sz="1200" dirty="0"/>
                    </a:p>
                  </a:txBody>
                  <a:tcPr anchor="ctr"/>
                </a:tc>
                <a:extLst>
                  <a:ext uri="{0D108BD9-81ED-4DB2-BD59-A6C34878D82A}">
                    <a16:rowId xmlns:a16="http://schemas.microsoft.com/office/drawing/2014/main" val="3975550812"/>
                  </a:ext>
                </a:extLst>
              </a:tr>
            </a:tbl>
          </a:graphicData>
        </a:graphic>
      </p:graphicFrame>
      <p:graphicFrame>
        <p:nvGraphicFramePr>
          <p:cNvPr id="6" name="表格 6">
            <a:extLst>
              <a:ext uri="{FF2B5EF4-FFF2-40B4-BE49-F238E27FC236}">
                <a16:creationId xmlns:a16="http://schemas.microsoft.com/office/drawing/2014/main" id="{9C41BFC2-F59C-4553-818B-2DAC40E22C07}"/>
              </a:ext>
            </a:extLst>
          </p:cNvPr>
          <p:cNvGraphicFramePr>
            <a:graphicFrameLocks noGrp="1"/>
          </p:cNvGraphicFramePr>
          <p:nvPr>
            <p:extLst>
              <p:ext uri="{D42A27DB-BD31-4B8C-83A1-F6EECF244321}">
                <p14:modId xmlns:p14="http://schemas.microsoft.com/office/powerpoint/2010/main" val="1431493947"/>
              </p:ext>
            </p:extLst>
          </p:nvPr>
        </p:nvGraphicFramePr>
        <p:xfrm>
          <a:off x="5021511" y="4662492"/>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graphicFrame>
        <p:nvGraphicFramePr>
          <p:cNvPr id="7" name="表格 6">
            <a:extLst>
              <a:ext uri="{FF2B5EF4-FFF2-40B4-BE49-F238E27FC236}">
                <a16:creationId xmlns:a16="http://schemas.microsoft.com/office/drawing/2014/main" id="{E53433EE-72A4-477B-8374-343B2307B21D}"/>
              </a:ext>
            </a:extLst>
          </p:cNvPr>
          <p:cNvGraphicFramePr>
            <a:graphicFrameLocks noGrp="1"/>
          </p:cNvGraphicFramePr>
          <p:nvPr>
            <p:extLst>
              <p:ext uri="{D42A27DB-BD31-4B8C-83A1-F6EECF244321}">
                <p14:modId xmlns:p14="http://schemas.microsoft.com/office/powerpoint/2010/main" val="1119938849"/>
              </p:ext>
            </p:extLst>
          </p:nvPr>
        </p:nvGraphicFramePr>
        <p:xfrm>
          <a:off x="5105672" y="5205309"/>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graphicFrame>
        <p:nvGraphicFramePr>
          <p:cNvPr id="8" name="表格 7">
            <a:extLst>
              <a:ext uri="{FF2B5EF4-FFF2-40B4-BE49-F238E27FC236}">
                <a16:creationId xmlns:a16="http://schemas.microsoft.com/office/drawing/2014/main" id="{1586111F-717C-4F3C-84B0-8BCFF30E2CB2}"/>
              </a:ext>
            </a:extLst>
          </p:cNvPr>
          <p:cNvGraphicFramePr>
            <a:graphicFrameLocks noGrp="1"/>
          </p:cNvGraphicFramePr>
          <p:nvPr>
            <p:extLst>
              <p:ext uri="{D42A27DB-BD31-4B8C-83A1-F6EECF244321}">
                <p14:modId xmlns:p14="http://schemas.microsoft.com/office/powerpoint/2010/main" val="1284039045"/>
              </p:ext>
            </p:extLst>
          </p:nvPr>
        </p:nvGraphicFramePr>
        <p:xfrm>
          <a:off x="5105672" y="5691895"/>
          <a:ext cx="4986564" cy="396240"/>
        </p:xfrm>
        <a:graphic>
          <a:graphicData uri="http://schemas.openxmlformats.org/drawingml/2006/table">
            <a:tbl>
              <a:tblPr firstRow="1" bandRow="1">
                <a:tableStyleId>{7DF18680-E054-41AD-8BC1-D1AEF772440D}</a:tableStyleId>
              </a:tblPr>
              <a:tblGrid>
                <a:gridCol w="415547">
                  <a:extLst>
                    <a:ext uri="{9D8B030D-6E8A-4147-A177-3AD203B41FA5}">
                      <a16:colId xmlns:a16="http://schemas.microsoft.com/office/drawing/2014/main" val="661213168"/>
                    </a:ext>
                  </a:extLst>
                </a:gridCol>
                <a:gridCol w="415547">
                  <a:extLst>
                    <a:ext uri="{9D8B030D-6E8A-4147-A177-3AD203B41FA5}">
                      <a16:colId xmlns:a16="http://schemas.microsoft.com/office/drawing/2014/main" val="3503854926"/>
                    </a:ext>
                  </a:extLst>
                </a:gridCol>
                <a:gridCol w="415547">
                  <a:extLst>
                    <a:ext uri="{9D8B030D-6E8A-4147-A177-3AD203B41FA5}">
                      <a16:colId xmlns:a16="http://schemas.microsoft.com/office/drawing/2014/main" val="2567117280"/>
                    </a:ext>
                  </a:extLst>
                </a:gridCol>
                <a:gridCol w="415547">
                  <a:extLst>
                    <a:ext uri="{9D8B030D-6E8A-4147-A177-3AD203B41FA5}">
                      <a16:colId xmlns:a16="http://schemas.microsoft.com/office/drawing/2014/main" val="2982547856"/>
                    </a:ext>
                  </a:extLst>
                </a:gridCol>
                <a:gridCol w="415547">
                  <a:extLst>
                    <a:ext uri="{9D8B030D-6E8A-4147-A177-3AD203B41FA5}">
                      <a16:colId xmlns:a16="http://schemas.microsoft.com/office/drawing/2014/main" val="2726088632"/>
                    </a:ext>
                  </a:extLst>
                </a:gridCol>
                <a:gridCol w="415547">
                  <a:extLst>
                    <a:ext uri="{9D8B030D-6E8A-4147-A177-3AD203B41FA5}">
                      <a16:colId xmlns:a16="http://schemas.microsoft.com/office/drawing/2014/main" val="307361872"/>
                    </a:ext>
                  </a:extLst>
                </a:gridCol>
                <a:gridCol w="415547">
                  <a:extLst>
                    <a:ext uri="{9D8B030D-6E8A-4147-A177-3AD203B41FA5}">
                      <a16:colId xmlns:a16="http://schemas.microsoft.com/office/drawing/2014/main" val="4013888979"/>
                    </a:ext>
                  </a:extLst>
                </a:gridCol>
                <a:gridCol w="415547">
                  <a:extLst>
                    <a:ext uri="{9D8B030D-6E8A-4147-A177-3AD203B41FA5}">
                      <a16:colId xmlns:a16="http://schemas.microsoft.com/office/drawing/2014/main" val="34127428"/>
                    </a:ext>
                  </a:extLst>
                </a:gridCol>
                <a:gridCol w="415547">
                  <a:extLst>
                    <a:ext uri="{9D8B030D-6E8A-4147-A177-3AD203B41FA5}">
                      <a16:colId xmlns:a16="http://schemas.microsoft.com/office/drawing/2014/main" val="550915857"/>
                    </a:ext>
                  </a:extLst>
                </a:gridCol>
                <a:gridCol w="415547">
                  <a:extLst>
                    <a:ext uri="{9D8B030D-6E8A-4147-A177-3AD203B41FA5}">
                      <a16:colId xmlns:a16="http://schemas.microsoft.com/office/drawing/2014/main" val="953822093"/>
                    </a:ext>
                  </a:extLst>
                </a:gridCol>
                <a:gridCol w="415547">
                  <a:extLst>
                    <a:ext uri="{9D8B030D-6E8A-4147-A177-3AD203B41FA5}">
                      <a16:colId xmlns:a16="http://schemas.microsoft.com/office/drawing/2014/main" val="38904076"/>
                    </a:ext>
                  </a:extLst>
                </a:gridCol>
                <a:gridCol w="415547">
                  <a:extLst>
                    <a:ext uri="{9D8B030D-6E8A-4147-A177-3AD203B41FA5}">
                      <a16:colId xmlns:a16="http://schemas.microsoft.com/office/drawing/2014/main" val="132192998"/>
                    </a:ext>
                  </a:extLst>
                </a:gridCol>
              </a:tblGrid>
              <a:tr h="337347">
                <a:tc>
                  <a:txBody>
                    <a:bodyPr/>
                    <a:lstStyle/>
                    <a:p>
                      <a:pPr algn="ctr"/>
                      <a:r>
                        <a:rPr lang="en-US" altLang="zh-TW" sz="2000" dirty="0"/>
                        <a:t>n</a:t>
                      </a:r>
                      <a:endParaRPr lang="zh-TW" altLang="en-US" sz="2000" dirty="0"/>
                    </a:p>
                  </a:txBody>
                  <a:tcPr anchor="ctr"/>
                </a:tc>
                <a:tc>
                  <a:txBody>
                    <a:bodyPr/>
                    <a:lstStyle/>
                    <a:p>
                      <a:pPr algn="ctr"/>
                      <a:r>
                        <a:rPr lang="en-US" altLang="zh-TW" sz="2000" dirty="0"/>
                        <a:t>u</a:t>
                      </a:r>
                      <a:endParaRPr lang="zh-TW" altLang="en-US" sz="2000" dirty="0"/>
                    </a:p>
                  </a:txBody>
                  <a:tcPr anchor="ctr"/>
                </a:tc>
                <a:tc>
                  <a:txBody>
                    <a:bodyPr/>
                    <a:lstStyle/>
                    <a:p>
                      <a:pPr algn="ctr"/>
                      <a:r>
                        <a:rPr lang="en-US" altLang="zh-TW" sz="2000" dirty="0"/>
                        <a:t>m </a:t>
                      </a:r>
                      <a:endParaRPr lang="zh-TW" altLang="en-US" sz="2000" dirty="0"/>
                    </a:p>
                  </a:txBody>
                  <a:tcPr anchor="ctr"/>
                </a:tc>
                <a:tc>
                  <a:txBody>
                    <a:bodyPr/>
                    <a:lstStyle/>
                    <a:p>
                      <a:pPr algn="ctr"/>
                      <a:r>
                        <a:rPr lang="en-US" altLang="zh-TW" sz="2000" dirty="0"/>
                        <a:t>=</a:t>
                      </a:r>
                      <a:endParaRPr lang="zh-TW" altLang="en-US" sz="2000" dirty="0"/>
                    </a:p>
                  </a:txBody>
                  <a:tcPr anchor="ctr"/>
                </a:tc>
                <a:tc>
                  <a:txBody>
                    <a:bodyPr/>
                    <a:lstStyle/>
                    <a:p>
                      <a:pPr algn="ctr"/>
                      <a:endParaRPr lang="zh-TW" altLang="en-US" sz="2000" dirty="0"/>
                    </a:p>
                  </a:txBody>
                  <a:tcPr anchor="ctr">
                    <a:solidFill>
                      <a:srgbClr val="92D050"/>
                    </a:solidFill>
                  </a:tcPr>
                </a:tc>
                <a:tc>
                  <a:txBody>
                    <a:bodyPr/>
                    <a:lstStyle/>
                    <a:p>
                      <a:pPr algn="ctr"/>
                      <a:r>
                        <a:rPr lang="en-US" altLang="zh-TW" sz="2000" dirty="0"/>
                        <a:t>1</a:t>
                      </a:r>
                      <a:endParaRPr lang="zh-TW" altLang="en-US" sz="2000" dirty="0"/>
                    </a:p>
                  </a:txBody>
                  <a:tcPr anchor="ctr">
                    <a:solidFill>
                      <a:srgbClr val="92D050"/>
                    </a:solidFill>
                  </a:tcPr>
                </a:tc>
                <a:tc>
                  <a:txBody>
                    <a:bodyPr/>
                    <a:lstStyle/>
                    <a:p>
                      <a:pPr algn="ctr"/>
                      <a:r>
                        <a:rPr lang="en-US" altLang="zh-TW" sz="2000" dirty="0"/>
                        <a:t>2</a:t>
                      </a:r>
                      <a:endParaRPr lang="zh-TW" altLang="en-US" sz="2000" dirty="0"/>
                    </a:p>
                  </a:txBody>
                  <a:tcPr anchor="ctr">
                    <a:solidFill>
                      <a:srgbClr val="92D050"/>
                    </a:solidFill>
                  </a:tcPr>
                </a:tc>
                <a:tc>
                  <a:txBody>
                    <a:bodyPr/>
                    <a:lstStyle/>
                    <a:p>
                      <a:pPr algn="ctr"/>
                      <a:r>
                        <a:rPr lang="en-US" altLang="zh-TW" sz="2000" dirty="0"/>
                        <a:t>.</a:t>
                      </a:r>
                      <a:endParaRPr lang="zh-TW" altLang="en-US" sz="2000" dirty="0"/>
                    </a:p>
                  </a:txBody>
                  <a:tcPr anchor="ctr">
                    <a:solidFill>
                      <a:srgbClr val="92D050"/>
                    </a:solidFill>
                  </a:tcPr>
                </a:tc>
                <a:tc>
                  <a:txBody>
                    <a:bodyPr/>
                    <a:lstStyle/>
                    <a:p>
                      <a:pPr algn="ctr"/>
                      <a:r>
                        <a:rPr lang="en-US" altLang="zh-TW" sz="2000" dirty="0"/>
                        <a:t>3</a:t>
                      </a:r>
                      <a:endParaRPr lang="zh-TW" altLang="en-US" sz="2000" dirty="0"/>
                    </a:p>
                  </a:txBody>
                  <a:tcPr anchor="ctr">
                    <a:solidFill>
                      <a:srgbClr val="92D050"/>
                    </a:solidFill>
                  </a:tcPr>
                </a:tc>
                <a:tc>
                  <a:txBody>
                    <a:bodyPr/>
                    <a:lstStyle/>
                    <a:p>
                      <a:pPr algn="ctr"/>
                      <a:r>
                        <a:rPr lang="en-US" altLang="zh-TW" sz="2000" dirty="0"/>
                        <a:t>5</a:t>
                      </a:r>
                      <a:endParaRPr lang="zh-TW" altLang="en-US" sz="2000" dirty="0"/>
                    </a:p>
                  </a:txBody>
                  <a:tcPr anchor="ctr">
                    <a:solidFill>
                      <a:srgbClr val="92D050"/>
                    </a:solidFill>
                  </a:tcPr>
                </a:tc>
                <a:tc>
                  <a:txBody>
                    <a:bodyPr/>
                    <a:lstStyle/>
                    <a:p>
                      <a:pPr algn="ctr"/>
                      <a:r>
                        <a:rPr lang="zh-TW" altLang="en-US" sz="2000" dirty="0"/>
                        <a:t>公</a:t>
                      </a:r>
                    </a:p>
                  </a:txBody>
                  <a:tcPr anchor="ctr"/>
                </a:tc>
                <a:tc>
                  <a:txBody>
                    <a:bodyPr/>
                    <a:lstStyle/>
                    <a:p>
                      <a:pPr algn="ctr"/>
                      <a:r>
                        <a:rPr lang="zh-TW" altLang="en-US" sz="2000" dirty="0"/>
                        <a:t>里</a:t>
                      </a:r>
                    </a:p>
                  </a:txBody>
                  <a:tcPr anchor="ctr"/>
                </a:tc>
                <a:extLst>
                  <a:ext uri="{0D108BD9-81ED-4DB2-BD59-A6C34878D82A}">
                    <a16:rowId xmlns:a16="http://schemas.microsoft.com/office/drawing/2014/main" val="2745548156"/>
                  </a:ext>
                </a:extLst>
              </a:tr>
            </a:tbl>
          </a:graphicData>
        </a:graphic>
      </p:graphicFrame>
    </p:spTree>
    <p:extLst>
      <p:ext uri="{BB962C8B-B14F-4D97-AF65-F5344CB8AC3E}">
        <p14:creationId xmlns:p14="http://schemas.microsoft.com/office/powerpoint/2010/main" val="509301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2925391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2B814FA-66EF-4B32-920D-26C487C1EA47}"/>
              </a:ext>
            </a:extLst>
          </p:cNvPr>
          <p:cNvSpPr>
            <a:spLocks noGrp="1"/>
          </p:cNvSpPr>
          <p:nvPr>
            <p:ph type="title"/>
          </p:nvPr>
        </p:nvSpPr>
        <p:spPr/>
        <p:txBody>
          <a:bodyPr/>
          <a:lstStyle/>
          <a:p>
            <a:r>
              <a:rPr lang="zh-TW" altLang="en-US" dirty="0"/>
              <a:t>輸出格式介紹</a:t>
            </a:r>
            <a:r>
              <a:rPr lang="en-US" altLang="zh-TW" dirty="0"/>
              <a:t>3</a:t>
            </a:r>
            <a:endParaRPr lang="zh-TW" altLang="en-US" dirty="0"/>
          </a:p>
        </p:txBody>
      </p:sp>
      <p:sp>
        <p:nvSpPr>
          <p:cNvPr id="4" name="內容版面配置區 3">
            <a:extLst>
              <a:ext uri="{FF2B5EF4-FFF2-40B4-BE49-F238E27FC236}">
                <a16:creationId xmlns:a16="http://schemas.microsoft.com/office/drawing/2014/main" id="{E52BFD8C-BB19-4C01-A48C-119F56CA39A7}"/>
              </a:ext>
            </a:extLst>
          </p:cNvPr>
          <p:cNvSpPr txBox="1">
            <a:spLocks noGrp="1"/>
          </p:cNvSpPr>
          <p:nvPr>
            <p:ph idx="1"/>
          </p:nvPr>
        </p:nvSpPr>
        <p:spPr>
          <a:xfrm>
            <a:off x="1023938" y="2286000"/>
            <a:ext cx="9720262" cy="2195473"/>
          </a:xfrm>
          <a:prstGeom prst="rect">
            <a:avLst/>
          </a:prstGeom>
          <a:noFill/>
        </p:spPr>
        <p:txBody>
          <a:bodyPr wrap="square" rtlCol="0">
            <a:spAutoFit/>
          </a:bodyPr>
          <a:lstStyle/>
          <a:p>
            <a:pPr indent="-360000">
              <a:buClr>
                <a:schemeClr val="accent5"/>
              </a:buClr>
              <a:buFont typeface="Wingdings" panose="05000000000000000000" pitchFamily="2" charset="2"/>
              <a:buChar char="p"/>
            </a:pPr>
            <a:r>
              <a:rPr lang="en-US" altLang="zh-TW" sz="2000" dirty="0">
                <a:solidFill>
                  <a:srgbClr val="FFC000"/>
                </a:solidFill>
              </a:rPr>
              <a:t>scanf(“</a:t>
            </a:r>
            <a:r>
              <a:rPr lang="zh-TW" altLang="en-US" sz="2000" dirty="0">
                <a:solidFill>
                  <a:srgbClr val="FFC000"/>
                </a:solidFill>
              </a:rPr>
              <a:t>格式字串</a:t>
            </a:r>
            <a:r>
              <a:rPr lang="en-US" altLang="zh-TW" sz="2000" dirty="0">
                <a:solidFill>
                  <a:srgbClr val="FFC000"/>
                </a:solidFill>
              </a:rPr>
              <a:t>”,  </a:t>
            </a:r>
            <a:r>
              <a:rPr lang="en-US" altLang="zh-TW" sz="2000" dirty="0">
                <a:solidFill>
                  <a:srgbClr val="FF0000"/>
                </a:solidFill>
              </a:rPr>
              <a:t>&amp;</a:t>
            </a:r>
            <a:r>
              <a:rPr lang="zh-TW" altLang="en-US" sz="2000" dirty="0">
                <a:solidFill>
                  <a:srgbClr val="FFC000"/>
                </a:solidFill>
              </a:rPr>
              <a:t>變數</a:t>
            </a:r>
            <a:r>
              <a:rPr lang="en-US" altLang="zh-TW" sz="2000" dirty="0">
                <a:solidFill>
                  <a:srgbClr val="FFC000"/>
                </a:solidFill>
              </a:rPr>
              <a:t>1, </a:t>
            </a:r>
            <a:r>
              <a:rPr lang="zh-TW" altLang="en-US" sz="2000" dirty="0">
                <a:solidFill>
                  <a:srgbClr val="FF0000"/>
                </a:solidFill>
              </a:rPr>
              <a:t> </a:t>
            </a:r>
            <a:r>
              <a:rPr lang="en-US" altLang="zh-TW" sz="2000" dirty="0">
                <a:solidFill>
                  <a:srgbClr val="FF0000"/>
                </a:solidFill>
              </a:rPr>
              <a:t>&amp;</a:t>
            </a:r>
            <a:r>
              <a:rPr lang="zh-TW" altLang="en-US" sz="2000" dirty="0">
                <a:solidFill>
                  <a:srgbClr val="FFC000"/>
                </a:solidFill>
              </a:rPr>
              <a:t>變數</a:t>
            </a:r>
            <a:r>
              <a:rPr lang="en-US" altLang="zh-TW" sz="2000" dirty="0">
                <a:solidFill>
                  <a:srgbClr val="FFC000"/>
                </a:solidFill>
              </a:rPr>
              <a:t>2,........) </a:t>
            </a:r>
            <a:r>
              <a:rPr lang="zh-TW" altLang="en-US" sz="2000" dirty="0"/>
              <a:t> ：讀入鍵盤輸入的訊息</a:t>
            </a:r>
            <a:endParaRPr lang="en-US" altLang="zh-TW" sz="2000" dirty="0"/>
          </a:p>
          <a:p>
            <a:pPr marL="0" indent="0">
              <a:buClr>
                <a:schemeClr val="accent5"/>
              </a:buClr>
              <a:buNone/>
            </a:pPr>
            <a:r>
              <a:rPr lang="zh-TW" altLang="en-US" sz="2000" dirty="0"/>
              <a:t>     </a:t>
            </a:r>
            <a:r>
              <a:rPr lang="en-US" altLang="zh-TW" sz="2000" dirty="0"/>
              <a:t>Ex:  scanf(“%d”, &amp;num);</a:t>
            </a:r>
          </a:p>
          <a:p>
            <a:pPr indent="-360000">
              <a:buClr>
                <a:schemeClr val="accent5"/>
              </a:buClr>
              <a:buFont typeface="Wingdings" panose="05000000000000000000" pitchFamily="2" charset="2"/>
              <a:buChar char="p"/>
            </a:pPr>
            <a:r>
              <a:rPr lang="zh-TW" altLang="en-US" sz="2000" dirty="0"/>
              <a:t>與 </a:t>
            </a:r>
            <a:r>
              <a:rPr lang="en-US" altLang="zh-TW" sz="2000" dirty="0"/>
              <a:t>printf </a:t>
            </a:r>
            <a:r>
              <a:rPr lang="zh-TW" altLang="en-US" sz="2000" dirty="0"/>
              <a:t>一樣，可同時輸入好幾個數值</a:t>
            </a:r>
            <a:endParaRPr lang="en-US" altLang="zh-TW" sz="2000" dirty="0"/>
          </a:p>
          <a:p>
            <a:pPr marL="0" indent="0">
              <a:buClr>
                <a:schemeClr val="accent5"/>
              </a:buClr>
              <a:buNone/>
            </a:pPr>
            <a:r>
              <a:rPr lang="en-US" altLang="zh-TW" sz="2000" dirty="0"/>
              <a:t>     Ex:  scanf(“%d %d ”, &amp;a, &amp;b);</a:t>
            </a:r>
          </a:p>
          <a:p>
            <a:pPr indent="-360000">
              <a:buClr>
                <a:schemeClr val="accent5"/>
              </a:buClr>
              <a:buFont typeface="Wingdings" panose="05000000000000000000" pitchFamily="2" charset="2"/>
              <a:buChar char="p"/>
            </a:pPr>
            <a:endParaRPr lang="zh-TW" altLang="en-US" sz="2000" dirty="0"/>
          </a:p>
        </p:txBody>
      </p:sp>
    </p:spTree>
    <p:extLst>
      <p:ext uri="{BB962C8B-B14F-4D97-AF65-F5344CB8AC3E}">
        <p14:creationId xmlns:p14="http://schemas.microsoft.com/office/powerpoint/2010/main" val="984949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7B19A5-0334-4AEB-A37F-090CBD7D606F}"/>
              </a:ext>
            </a:extLst>
          </p:cNvPr>
          <p:cNvSpPr>
            <a:spLocks noGrp="1"/>
          </p:cNvSpPr>
          <p:nvPr>
            <p:ph type="title"/>
          </p:nvPr>
        </p:nvSpPr>
        <p:spPr/>
        <p:txBody>
          <a:bodyPr/>
          <a:lstStyle/>
          <a:p>
            <a:r>
              <a:rPr lang="zh-TW" altLang="en-US" dirty="0"/>
              <a:t>跳脫字源與跳脫序列</a:t>
            </a:r>
          </a:p>
        </p:txBody>
      </p:sp>
      <p:sp>
        <p:nvSpPr>
          <p:cNvPr id="3" name="內容版面配置區 2">
            <a:extLst>
              <a:ext uri="{FF2B5EF4-FFF2-40B4-BE49-F238E27FC236}">
                <a16:creationId xmlns:a16="http://schemas.microsoft.com/office/drawing/2014/main" id="{44DF6B17-611A-44B5-9468-A42DA2B3E70A}"/>
              </a:ext>
            </a:extLst>
          </p:cNvPr>
          <p:cNvSpPr>
            <a:spLocks noGrp="1"/>
          </p:cNvSpPr>
          <p:nvPr>
            <p:ph idx="1"/>
          </p:nvPr>
        </p:nvSpPr>
        <p:spPr>
          <a:xfrm>
            <a:off x="1024127" y="1722581"/>
            <a:ext cx="9720073" cy="1999673"/>
          </a:xfrm>
        </p:spPr>
        <p:txBody>
          <a:bodyPr>
            <a:normAutofit/>
          </a:bodyPr>
          <a:lstStyle/>
          <a:p>
            <a:pPr indent="-360000">
              <a:buClr>
                <a:schemeClr val="accent5"/>
              </a:buClr>
              <a:buFont typeface="Wingdings" panose="05000000000000000000" pitchFamily="2" charset="2"/>
              <a:buChar char="p"/>
            </a:pPr>
            <a:r>
              <a:rPr lang="zh-TW" altLang="en-US" sz="2000" dirty="0"/>
              <a:t>對於某些無法直接用鍵盤輸入的字元，</a:t>
            </a:r>
            <a:r>
              <a:rPr lang="en-US" altLang="zh-TW" sz="2000" dirty="0"/>
              <a:t>C</a:t>
            </a:r>
            <a:r>
              <a:rPr lang="zh-TW" altLang="en-US" sz="2000" dirty="0"/>
              <a:t>語言會用「</a:t>
            </a:r>
            <a:r>
              <a:rPr lang="en-US" altLang="zh-TW" sz="2000" dirty="0"/>
              <a:t>\</a:t>
            </a:r>
            <a:r>
              <a:rPr lang="zh-TW" altLang="en-US" sz="2000" dirty="0"/>
              <a:t>」加上一個控制碼作為一個完               整的特殊字元，以便和正常的字元有所區別。當程式遇到「</a:t>
            </a:r>
            <a:r>
              <a:rPr lang="en-US" altLang="zh-TW" sz="2000" dirty="0"/>
              <a:t>\</a:t>
            </a:r>
            <a:r>
              <a:rPr lang="zh-TW" altLang="en-US" sz="2000" dirty="0"/>
              <a:t>」字元和控制碼的時候，便會依照控制碼所代表的意義來執行程式。</a:t>
            </a:r>
            <a:endParaRPr lang="en-US" altLang="zh-TW" sz="2000" dirty="0"/>
          </a:p>
          <a:p>
            <a:pPr indent="-360000">
              <a:buClr>
                <a:schemeClr val="accent5"/>
              </a:buClr>
              <a:buFont typeface="Wingdings" panose="05000000000000000000" pitchFamily="2" charset="2"/>
              <a:buChar char="p"/>
            </a:pPr>
            <a:r>
              <a:rPr lang="zh-TW" altLang="en-US" sz="2000" dirty="0"/>
              <a:t>由於反斜線字元「</a:t>
            </a:r>
            <a:r>
              <a:rPr lang="en-US" altLang="zh-TW" sz="2000" dirty="0"/>
              <a:t>\</a:t>
            </a:r>
            <a:r>
              <a:rPr lang="zh-TW" altLang="en-US" sz="2000" dirty="0"/>
              <a:t>」之後緊接一個字元時，這個字元會被解釋成控制碼，已經跳脫原本字元的含意，因此</a:t>
            </a:r>
            <a:r>
              <a:rPr lang="zh-TW" altLang="en-US" sz="2000" dirty="0">
                <a:solidFill>
                  <a:srgbClr val="FFC000"/>
                </a:solidFill>
              </a:rPr>
              <a:t>反斜線「</a:t>
            </a:r>
            <a:r>
              <a:rPr lang="en-US" altLang="zh-TW" sz="2000" dirty="0">
                <a:solidFill>
                  <a:srgbClr val="FFC000"/>
                </a:solidFill>
              </a:rPr>
              <a:t>\</a:t>
            </a:r>
            <a:r>
              <a:rPr lang="zh-TW" altLang="en-US" sz="2000" dirty="0">
                <a:solidFill>
                  <a:srgbClr val="FFC000"/>
                </a:solidFill>
              </a:rPr>
              <a:t>」</a:t>
            </a:r>
            <a:r>
              <a:rPr lang="zh-TW" altLang="en-US" sz="2000" dirty="0"/>
              <a:t>稱為</a:t>
            </a:r>
            <a:r>
              <a:rPr lang="zh-TW" altLang="en-US" sz="2000" dirty="0">
                <a:solidFill>
                  <a:srgbClr val="FFC000"/>
                </a:solidFill>
              </a:rPr>
              <a:t>跳脫字元</a:t>
            </a:r>
            <a:r>
              <a:rPr lang="en-US" altLang="zh-TW" sz="2000" dirty="0">
                <a:solidFill>
                  <a:srgbClr val="FFC000"/>
                </a:solidFill>
              </a:rPr>
              <a:t>(escape character)</a:t>
            </a:r>
            <a:r>
              <a:rPr lang="zh-TW" altLang="en-US" sz="2000" dirty="0"/>
              <a:t>，而</a:t>
            </a:r>
            <a:r>
              <a:rPr lang="zh-TW" altLang="en-US" sz="2000" dirty="0">
                <a:solidFill>
                  <a:srgbClr val="FFC000"/>
                </a:solidFill>
              </a:rPr>
              <a:t>反斜線「</a:t>
            </a:r>
            <a:r>
              <a:rPr lang="en-US" altLang="zh-TW" sz="2000" dirty="0">
                <a:solidFill>
                  <a:srgbClr val="FFC000"/>
                </a:solidFill>
              </a:rPr>
              <a:t>\</a:t>
            </a:r>
            <a:r>
              <a:rPr lang="zh-TW" altLang="en-US" sz="2000" dirty="0">
                <a:solidFill>
                  <a:srgbClr val="FFC000"/>
                </a:solidFill>
              </a:rPr>
              <a:t>」</a:t>
            </a:r>
            <a:r>
              <a:rPr lang="zh-TW" altLang="en-US" sz="2000" dirty="0"/>
              <a:t>加上後面的</a:t>
            </a:r>
            <a:r>
              <a:rPr lang="zh-TW" altLang="en-US" sz="2000" dirty="0">
                <a:solidFill>
                  <a:srgbClr val="FFC000"/>
                </a:solidFill>
              </a:rPr>
              <a:t>控制碼</a:t>
            </a:r>
            <a:r>
              <a:rPr lang="zh-TW" altLang="en-US" sz="2000" dirty="0"/>
              <a:t>叫做</a:t>
            </a:r>
            <a:r>
              <a:rPr lang="zh-TW" altLang="en-US" sz="2000" dirty="0">
                <a:solidFill>
                  <a:srgbClr val="FFC000"/>
                </a:solidFill>
              </a:rPr>
              <a:t>跳脫序列</a:t>
            </a:r>
            <a:r>
              <a:rPr lang="en-US" altLang="zh-TW" sz="2000" dirty="0">
                <a:solidFill>
                  <a:srgbClr val="FFC000"/>
                </a:solidFill>
              </a:rPr>
              <a:t>(escape sequence)</a:t>
            </a:r>
            <a:r>
              <a:rPr lang="zh-TW" altLang="en-US" sz="2000" dirty="0"/>
              <a:t>。</a:t>
            </a:r>
            <a:endParaRPr lang="en-US" altLang="zh-TW" sz="2000" dirty="0"/>
          </a:p>
        </p:txBody>
      </p:sp>
      <p:graphicFrame>
        <p:nvGraphicFramePr>
          <p:cNvPr id="4" name="表格 3">
            <a:extLst>
              <a:ext uri="{FF2B5EF4-FFF2-40B4-BE49-F238E27FC236}">
                <a16:creationId xmlns:a16="http://schemas.microsoft.com/office/drawing/2014/main" id="{343237B7-BA0E-4C68-A083-F31DEDE5EC02}"/>
              </a:ext>
            </a:extLst>
          </p:cNvPr>
          <p:cNvGraphicFramePr>
            <a:graphicFrameLocks noGrp="1"/>
          </p:cNvGraphicFramePr>
          <p:nvPr>
            <p:extLst>
              <p:ext uri="{D42A27DB-BD31-4B8C-83A1-F6EECF244321}">
                <p14:modId xmlns:p14="http://schemas.microsoft.com/office/powerpoint/2010/main" val="3387038921"/>
              </p:ext>
            </p:extLst>
          </p:nvPr>
        </p:nvGraphicFramePr>
        <p:xfrm>
          <a:off x="4513810" y="3653151"/>
          <a:ext cx="7383549" cy="3048000"/>
        </p:xfrm>
        <a:graphic>
          <a:graphicData uri="http://schemas.openxmlformats.org/drawingml/2006/table">
            <a:tbl>
              <a:tblPr firstRow="1" bandRow="1">
                <a:tableStyleId>{7DF18680-E054-41AD-8BC1-D1AEF772440D}</a:tableStyleId>
              </a:tblPr>
              <a:tblGrid>
                <a:gridCol w="1367635">
                  <a:extLst>
                    <a:ext uri="{9D8B030D-6E8A-4147-A177-3AD203B41FA5}">
                      <a16:colId xmlns:a16="http://schemas.microsoft.com/office/drawing/2014/main" val="2135095093"/>
                    </a:ext>
                  </a:extLst>
                </a:gridCol>
                <a:gridCol w="3554731">
                  <a:extLst>
                    <a:ext uri="{9D8B030D-6E8A-4147-A177-3AD203B41FA5}">
                      <a16:colId xmlns:a16="http://schemas.microsoft.com/office/drawing/2014/main" val="3761652488"/>
                    </a:ext>
                  </a:extLst>
                </a:gridCol>
                <a:gridCol w="2461183">
                  <a:extLst>
                    <a:ext uri="{9D8B030D-6E8A-4147-A177-3AD203B41FA5}">
                      <a16:colId xmlns:a16="http://schemas.microsoft.com/office/drawing/2014/main" val="393796475"/>
                    </a:ext>
                  </a:extLst>
                </a:gridCol>
              </a:tblGrid>
              <a:tr h="301215">
                <a:tc>
                  <a:txBody>
                    <a:bodyPr/>
                    <a:lstStyle/>
                    <a:p>
                      <a:pPr algn="ctr"/>
                      <a:r>
                        <a:rPr lang="zh-TW" altLang="en-US" sz="1400" dirty="0"/>
                        <a:t>跳脫序列</a:t>
                      </a:r>
                    </a:p>
                  </a:txBody>
                  <a:tcPr anchor="ctr"/>
                </a:tc>
                <a:tc>
                  <a:txBody>
                    <a:bodyPr/>
                    <a:lstStyle/>
                    <a:p>
                      <a:pPr algn="ctr"/>
                      <a:r>
                        <a:rPr lang="zh-TW" altLang="en-US" sz="1400" dirty="0"/>
                        <a:t>所代表的含意</a:t>
                      </a:r>
                    </a:p>
                  </a:txBody>
                  <a:tcPr anchor="ctr"/>
                </a:tc>
                <a:tc>
                  <a:txBody>
                    <a:bodyPr/>
                    <a:lstStyle/>
                    <a:p>
                      <a:pPr algn="ctr"/>
                      <a:r>
                        <a:rPr lang="zh-TW" altLang="en-US" sz="1400" dirty="0"/>
                        <a:t>十進位</a:t>
                      </a:r>
                      <a:r>
                        <a:rPr lang="en-US" altLang="zh-TW" sz="1400" dirty="0"/>
                        <a:t>ASCII</a:t>
                      </a:r>
                      <a:endParaRPr lang="zh-TW" altLang="en-US" sz="1400" dirty="0"/>
                    </a:p>
                  </a:txBody>
                  <a:tcPr anchor="ctr"/>
                </a:tc>
                <a:extLst>
                  <a:ext uri="{0D108BD9-81ED-4DB2-BD59-A6C34878D82A}">
                    <a16:rowId xmlns:a16="http://schemas.microsoft.com/office/drawing/2014/main" val="3093048740"/>
                  </a:ext>
                </a:extLst>
              </a:tr>
              <a:tr h="301215">
                <a:tc>
                  <a:txBody>
                    <a:bodyPr/>
                    <a:lstStyle/>
                    <a:p>
                      <a:pPr algn="ctr"/>
                      <a:r>
                        <a:rPr lang="en-US" altLang="zh-TW" sz="1400" dirty="0"/>
                        <a:t>\a</a:t>
                      </a:r>
                      <a:endParaRPr lang="zh-TW" altLang="en-US" sz="1400" dirty="0"/>
                    </a:p>
                  </a:txBody>
                  <a:tcPr anchor="ctr"/>
                </a:tc>
                <a:tc>
                  <a:txBody>
                    <a:bodyPr/>
                    <a:lstStyle/>
                    <a:p>
                      <a:pPr algn="ctr"/>
                      <a:r>
                        <a:rPr lang="zh-TW" altLang="en-US" sz="1400" dirty="0"/>
                        <a:t>警告音</a:t>
                      </a:r>
                      <a:r>
                        <a:rPr lang="en-US" altLang="zh-TW" sz="1400" dirty="0"/>
                        <a:t>(alert)</a:t>
                      </a:r>
                      <a:endParaRPr lang="zh-TW" altLang="en-US" sz="1400" dirty="0"/>
                    </a:p>
                  </a:txBody>
                  <a:tcPr anchor="ctr"/>
                </a:tc>
                <a:tc>
                  <a:txBody>
                    <a:bodyPr/>
                    <a:lstStyle/>
                    <a:p>
                      <a:pPr algn="ctr"/>
                      <a:r>
                        <a:rPr lang="en-US" altLang="zh-TW" sz="1400" dirty="0"/>
                        <a:t>7</a:t>
                      </a:r>
                      <a:endParaRPr lang="zh-TW" altLang="en-US" sz="1400" dirty="0"/>
                    </a:p>
                  </a:txBody>
                  <a:tcPr anchor="ctr"/>
                </a:tc>
                <a:extLst>
                  <a:ext uri="{0D108BD9-81ED-4DB2-BD59-A6C34878D82A}">
                    <a16:rowId xmlns:a16="http://schemas.microsoft.com/office/drawing/2014/main" val="2995570124"/>
                  </a:ext>
                </a:extLst>
              </a:tr>
              <a:tr h="301215">
                <a:tc>
                  <a:txBody>
                    <a:bodyPr/>
                    <a:lstStyle/>
                    <a:p>
                      <a:pPr algn="ctr"/>
                      <a:r>
                        <a:rPr lang="en-US" altLang="zh-TW" sz="1400" dirty="0"/>
                        <a:t>\b</a:t>
                      </a:r>
                      <a:endParaRPr lang="zh-TW" altLang="en-US" sz="1400" dirty="0"/>
                    </a:p>
                  </a:txBody>
                  <a:tcPr anchor="ctr"/>
                </a:tc>
                <a:tc>
                  <a:txBody>
                    <a:bodyPr/>
                    <a:lstStyle/>
                    <a:p>
                      <a:pPr algn="ctr"/>
                      <a:r>
                        <a:rPr lang="zh-TW" altLang="en-US" sz="1400" dirty="0"/>
                        <a:t>倒退一格</a:t>
                      </a:r>
                      <a:r>
                        <a:rPr lang="en-US" altLang="zh-TW" sz="1400" dirty="0"/>
                        <a:t>(backspace)</a:t>
                      </a:r>
                      <a:endParaRPr lang="zh-TW" altLang="en-US" sz="1400" dirty="0"/>
                    </a:p>
                  </a:txBody>
                  <a:tcPr anchor="ctr"/>
                </a:tc>
                <a:tc>
                  <a:txBody>
                    <a:bodyPr/>
                    <a:lstStyle/>
                    <a:p>
                      <a:pPr algn="ctr"/>
                      <a:r>
                        <a:rPr lang="en-US" altLang="zh-TW" sz="1400" dirty="0"/>
                        <a:t>8</a:t>
                      </a:r>
                      <a:endParaRPr lang="zh-TW" altLang="en-US" sz="1400" dirty="0"/>
                    </a:p>
                  </a:txBody>
                  <a:tcPr anchor="ctr"/>
                </a:tc>
                <a:extLst>
                  <a:ext uri="{0D108BD9-81ED-4DB2-BD59-A6C34878D82A}">
                    <a16:rowId xmlns:a16="http://schemas.microsoft.com/office/drawing/2014/main" val="1794391381"/>
                  </a:ext>
                </a:extLst>
              </a:tr>
              <a:tr h="301215">
                <a:tc>
                  <a:txBody>
                    <a:bodyPr/>
                    <a:lstStyle/>
                    <a:p>
                      <a:pPr algn="ctr"/>
                      <a:r>
                        <a:rPr lang="en-US" altLang="zh-TW" sz="1400" dirty="0"/>
                        <a:t>\n</a:t>
                      </a:r>
                      <a:endParaRPr lang="zh-TW" altLang="en-US" sz="1400" dirty="0"/>
                    </a:p>
                  </a:txBody>
                  <a:tcPr anchor="ctr"/>
                </a:tc>
                <a:tc>
                  <a:txBody>
                    <a:bodyPr/>
                    <a:lstStyle/>
                    <a:p>
                      <a:pPr algn="ctr"/>
                      <a:r>
                        <a:rPr lang="zh-TW" altLang="en-US" sz="1400" dirty="0"/>
                        <a:t>換行</a:t>
                      </a:r>
                      <a:r>
                        <a:rPr lang="en-US" altLang="zh-TW" sz="1400" dirty="0"/>
                        <a:t>(new line)</a:t>
                      </a:r>
                      <a:endParaRPr lang="zh-TW" altLang="en-US" sz="1400" dirty="0"/>
                    </a:p>
                  </a:txBody>
                  <a:tcPr anchor="ctr"/>
                </a:tc>
                <a:tc>
                  <a:txBody>
                    <a:bodyPr/>
                    <a:lstStyle/>
                    <a:p>
                      <a:pPr algn="ctr"/>
                      <a:r>
                        <a:rPr lang="en-US" altLang="zh-TW" sz="1400" dirty="0"/>
                        <a:t>10</a:t>
                      </a:r>
                      <a:endParaRPr lang="zh-TW" altLang="en-US" sz="1400" dirty="0"/>
                    </a:p>
                  </a:txBody>
                  <a:tcPr anchor="ctr"/>
                </a:tc>
                <a:extLst>
                  <a:ext uri="{0D108BD9-81ED-4DB2-BD59-A6C34878D82A}">
                    <a16:rowId xmlns:a16="http://schemas.microsoft.com/office/drawing/2014/main" val="1302144424"/>
                  </a:ext>
                </a:extLst>
              </a:tr>
              <a:tr h="301215">
                <a:tc>
                  <a:txBody>
                    <a:bodyPr/>
                    <a:lstStyle/>
                    <a:p>
                      <a:pPr algn="ctr"/>
                      <a:r>
                        <a:rPr lang="en-US" altLang="zh-TW" sz="1400" dirty="0"/>
                        <a:t>\r</a:t>
                      </a:r>
                      <a:endParaRPr lang="zh-TW" altLang="en-US" sz="1400" dirty="0"/>
                    </a:p>
                  </a:txBody>
                  <a:tcPr anchor="ctr"/>
                </a:tc>
                <a:tc>
                  <a:txBody>
                    <a:bodyPr/>
                    <a:lstStyle/>
                    <a:p>
                      <a:pPr algn="ctr"/>
                      <a:r>
                        <a:rPr lang="zh-TW" altLang="en-US" sz="1400" dirty="0"/>
                        <a:t>歸位</a:t>
                      </a:r>
                      <a:r>
                        <a:rPr lang="en-US" altLang="zh-TW" sz="1400" dirty="0"/>
                        <a:t>(carriage return)</a:t>
                      </a:r>
                      <a:endParaRPr lang="zh-TW" altLang="en-US" sz="1400" dirty="0"/>
                    </a:p>
                  </a:txBody>
                  <a:tcPr anchor="ctr"/>
                </a:tc>
                <a:tc>
                  <a:txBody>
                    <a:bodyPr/>
                    <a:lstStyle/>
                    <a:p>
                      <a:pPr algn="ctr"/>
                      <a:r>
                        <a:rPr lang="en-US" altLang="zh-TW" sz="1400" dirty="0"/>
                        <a:t>13</a:t>
                      </a:r>
                      <a:endParaRPr lang="zh-TW" altLang="en-US" sz="1400" dirty="0"/>
                    </a:p>
                  </a:txBody>
                  <a:tcPr anchor="ctr"/>
                </a:tc>
                <a:extLst>
                  <a:ext uri="{0D108BD9-81ED-4DB2-BD59-A6C34878D82A}">
                    <a16:rowId xmlns:a16="http://schemas.microsoft.com/office/drawing/2014/main" val="1397198569"/>
                  </a:ext>
                </a:extLst>
              </a:tr>
              <a:tr h="301215">
                <a:tc>
                  <a:txBody>
                    <a:bodyPr/>
                    <a:lstStyle/>
                    <a:p>
                      <a:pPr algn="ctr"/>
                      <a:r>
                        <a:rPr lang="en-US" altLang="zh-TW" sz="1400" dirty="0"/>
                        <a:t>\0</a:t>
                      </a:r>
                      <a:endParaRPr lang="zh-TW" altLang="en-US" sz="1400" dirty="0"/>
                    </a:p>
                  </a:txBody>
                  <a:tcPr anchor="ctr"/>
                </a:tc>
                <a:tc>
                  <a:txBody>
                    <a:bodyPr/>
                    <a:lstStyle/>
                    <a:p>
                      <a:pPr algn="ctr"/>
                      <a:r>
                        <a:rPr lang="zh-TW" altLang="en-US" sz="1400" dirty="0"/>
                        <a:t>字串結束字元</a:t>
                      </a:r>
                      <a:r>
                        <a:rPr lang="en-US" altLang="zh-TW" sz="1400" dirty="0"/>
                        <a:t>(null character)</a:t>
                      </a:r>
                      <a:endParaRPr lang="zh-TW" altLang="en-US" sz="1400" dirty="0"/>
                    </a:p>
                  </a:txBody>
                  <a:tcPr anchor="ctr"/>
                </a:tc>
                <a:tc>
                  <a:txBody>
                    <a:bodyPr/>
                    <a:lstStyle/>
                    <a:p>
                      <a:pPr algn="ctr"/>
                      <a:r>
                        <a:rPr lang="en-US" altLang="zh-TW" sz="1400" dirty="0"/>
                        <a:t>0</a:t>
                      </a:r>
                      <a:endParaRPr lang="zh-TW" altLang="en-US" sz="1400" dirty="0"/>
                    </a:p>
                  </a:txBody>
                  <a:tcPr anchor="ctr"/>
                </a:tc>
                <a:extLst>
                  <a:ext uri="{0D108BD9-81ED-4DB2-BD59-A6C34878D82A}">
                    <a16:rowId xmlns:a16="http://schemas.microsoft.com/office/drawing/2014/main" val="3628563090"/>
                  </a:ext>
                </a:extLst>
              </a:tr>
              <a:tr h="301215">
                <a:tc>
                  <a:txBody>
                    <a:bodyPr/>
                    <a:lstStyle/>
                    <a:p>
                      <a:pPr algn="ctr"/>
                      <a:r>
                        <a:rPr lang="en-US" altLang="zh-TW" sz="1400" dirty="0"/>
                        <a:t>\t</a:t>
                      </a:r>
                      <a:endParaRPr lang="zh-TW" altLang="en-US" sz="1400" dirty="0"/>
                    </a:p>
                  </a:txBody>
                  <a:tcPr anchor="ctr"/>
                </a:tc>
                <a:tc>
                  <a:txBody>
                    <a:bodyPr/>
                    <a:lstStyle/>
                    <a:p>
                      <a:pPr algn="ctr"/>
                      <a:r>
                        <a:rPr lang="zh-TW" altLang="en-US" sz="1400" dirty="0"/>
                        <a:t>跳格</a:t>
                      </a:r>
                      <a:r>
                        <a:rPr lang="en-US" altLang="zh-TW" sz="1400" dirty="0"/>
                        <a:t>(tab)</a:t>
                      </a:r>
                      <a:endParaRPr lang="zh-TW" altLang="en-US" sz="1400" dirty="0"/>
                    </a:p>
                  </a:txBody>
                  <a:tcPr anchor="ctr"/>
                </a:tc>
                <a:tc>
                  <a:txBody>
                    <a:bodyPr/>
                    <a:lstStyle/>
                    <a:p>
                      <a:pPr algn="ctr"/>
                      <a:r>
                        <a:rPr lang="en-US" altLang="zh-TW" sz="1400" dirty="0"/>
                        <a:t>9</a:t>
                      </a:r>
                      <a:endParaRPr lang="zh-TW" altLang="en-US" sz="1400" dirty="0"/>
                    </a:p>
                  </a:txBody>
                  <a:tcPr anchor="ctr"/>
                </a:tc>
                <a:extLst>
                  <a:ext uri="{0D108BD9-81ED-4DB2-BD59-A6C34878D82A}">
                    <a16:rowId xmlns:a16="http://schemas.microsoft.com/office/drawing/2014/main" val="40579036"/>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反斜線</a:t>
                      </a:r>
                      <a:r>
                        <a:rPr lang="en-US" altLang="zh-TW" sz="1400" dirty="0"/>
                        <a:t>(backslash)</a:t>
                      </a:r>
                      <a:endParaRPr lang="zh-TW" altLang="en-US" sz="1400" dirty="0"/>
                    </a:p>
                  </a:txBody>
                  <a:tcPr anchor="ctr"/>
                </a:tc>
                <a:tc>
                  <a:txBody>
                    <a:bodyPr/>
                    <a:lstStyle/>
                    <a:p>
                      <a:pPr algn="ctr"/>
                      <a:r>
                        <a:rPr lang="en-US" altLang="zh-TW" sz="1400" dirty="0"/>
                        <a:t>92</a:t>
                      </a:r>
                      <a:endParaRPr lang="zh-TW" altLang="en-US" sz="1400" dirty="0"/>
                    </a:p>
                  </a:txBody>
                  <a:tcPr anchor="ctr"/>
                </a:tc>
                <a:extLst>
                  <a:ext uri="{0D108BD9-81ED-4DB2-BD59-A6C34878D82A}">
                    <a16:rowId xmlns:a16="http://schemas.microsoft.com/office/drawing/2014/main" val="2593440446"/>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單引號</a:t>
                      </a:r>
                      <a:r>
                        <a:rPr lang="en-US" altLang="zh-TW" sz="1400" dirty="0"/>
                        <a:t>(single quote)</a:t>
                      </a:r>
                      <a:endParaRPr lang="zh-TW" altLang="en-US" sz="1400" dirty="0"/>
                    </a:p>
                  </a:txBody>
                  <a:tcPr anchor="ctr"/>
                </a:tc>
                <a:tc>
                  <a:txBody>
                    <a:bodyPr/>
                    <a:lstStyle/>
                    <a:p>
                      <a:pPr algn="ctr"/>
                      <a:r>
                        <a:rPr lang="en-US" altLang="zh-TW" sz="1400" dirty="0"/>
                        <a:t>39</a:t>
                      </a:r>
                      <a:endParaRPr lang="zh-TW" altLang="en-US" sz="1400" dirty="0"/>
                    </a:p>
                  </a:txBody>
                  <a:tcPr anchor="ctr"/>
                </a:tc>
                <a:extLst>
                  <a:ext uri="{0D108BD9-81ED-4DB2-BD59-A6C34878D82A}">
                    <a16:rowId xmlns:a16="http://schemas.microsoft.com/office/drawing/2014/main" val="2627262055"/>
                  </a:ext>
                </a:extLst>
              </a:tr>
              <a:tr h="301215">
                <a:tc>
                  <a:txBody>
                    <a:bodyPr/>
                    <a:lstStyle/>
                    <a:p>
                      <a:pPr algn="ctr"/>
                      <a:r>
                        <a:rPr lang="en-US" altLang="zh-TW" sz="1400" dirty="0"/>
                        <a:t>\”</a:t>
                      </a:r>
                      <a:endParaRPr lang="zh-TW" altLang="en-US" sz="1400" dirty="0"/>
                    </a:p>
                  </a:txBody>
                  <a:tcPr anchor="ctr"/>
                </a:tc>
                <a:tc>
                  <a:txBody>
                    <a:bodyPr/>
                    <a:lstStyle/>
                    <a:p>
                      <a:pPr algn="ctr"/>
                      <a:r>
                        <a:rPr lang="zh-TW" altLang="en-US" sz="1400" dirty="0"/>
                        <a:t>雙引號</a:t>
                      </a:r>
                      <a:r>
                        <a:rPr lang="en-US" altLang="zh-TW" sz="1400" dirty="0"/>
                        <a:t>(double quote)</a:t>
                      </a:r>
                      <a:endParaRPr lang="zh-TW" altLang="en-US" sz="1400" dirty="0"/>
                    </a:p>
                  </a:txBody>
                  <a:tcPr anchor="ctr"/>
                </a:tc>
                <a:tc>
                  <a:txBody>
                    <a:bodyPr/>
                    <a:lstStyle/>
                    <a:p>
                      <a:pPr algn="ctr"/>
                      <a:r>
                        <a:rPr lang="en-US" altLang="zh-TW" sz="1400" dirty="0"/>
                        <a:t>34</a:t>
                      </a:r>
                      <a:endParaRPr lang="zh-TW" altLang="en-US" sz="1400" dirty="0"/>
                    </a:p>
                  </a:txBody>
                  <a:tcPr anchor="ctr"/>
                </a:tc>
                <a:extLst>
                  <a:ext uri="{0D108BD9-81ED-4DB2-BD59-A6C34878D82A}">
                    <a16:rowId xmlns:a16="http://schemas.microsoft.com/office/drawing/2014/main" val="3330454780"/>
                  </a:ext>
                </a:extLst>
              </a:tr>
            </a:tbl>
          </a:graphicData>
        </a:graphic>
      </p:graphicFrame>
    </p:spTree>
    <p:extLst>
      <p:ext uri="{BB962C8B-B14F-4D97-AF65-F5344CB8AC3E}">
        <p14:creationId xmlns:p14="http://schemas.microsoft.com/office/powerpoint/2010/main" val="27666175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17BAC78-C88C-44A3-A51D-0AEBEEA412D6}"/>
              </a:ext>
            </a:extLst>
          </p:cNvPr>
          <p:cNvSpPr>
            <a:spLocks noGrp="1"/>
          </p:cNvSpPr>
          <p:nvPr>
            <p:ph type="title"/>
          </p:nvPr>
        </p:nvSpPr>
        <p:spPr/>
        <p:txBody>
          <a:bodyPr/>
          <a:lstStyle/>
          <a:p>
            <a:r>
              <a:rPr lang="zh-TW" altLang="en-US" dirty="0"/>
              <a:t>四則運算</a:t>
            </a:r>
          </a:p>
        </p:txBody>
      </p:sp>
      <p:sp>
        <p:nvSpPr>
          <p:cNvPr id="3" name="內容版面配置區 2">
            <a:extLst>
              <a:ext uri="{FF2B5EF4-FFF2-40B4-BE49-F238E27FC236}">
                <a16:creationId xmlns:a16="http://schemas.microsoft.com/office/drawing/2014/main" id="{51FDA593-C12A-46F1-BA64-CD105E3B3783}"/>
              </a:ext>
            </a:extLst>
          </p:cNvPr>
          <p:cNvSpPr>
            <a:spLocks noGrp="1"/>
          </p:cNvSpPr>
          <p:nvPr>
            <p:ph idx="1"/>
          </p:nvPr>
        </p:nvSpPr>
        <p:spPr>
          <a:xfrm>
            <a:off x="1126617" y="1837465"/>
            <a:ext cx="5910072" cy="1266825"/>
          </a:xfrm>
        </p:spPr>
        <p:txBody>
          <a:bodyPr/>
          <a:lstStyle/>
          <a:p>
            <a:pPr indent="-360000">
              <a:buClr>
                <a:schemeClr val="accent5"/>
              </a:buClr>
              <a:buFont typeface="Wingdings" panose="05000000000000000000" pitchFamily="2" charset="2"/>
              <a:buChar char="p"/>
            </a:pPr>
            <a:r>
              <a:rPr lang="zh-TW" altLang="en-US" dirty="0"/>
              <a:t>注意變數宣告型態是否正確</a:t>
            </a:r>
            <a:endParaRPr lang="en-US" altLang="zh-TW" dirty="0"/>
          </a:p>
          <a:p>
            <a:pPr indent="-360000">
              <a:buClr>
                <a:schemeClr val="accent5"/>
              </a:buClr>
              <a:buFont typeface="Wingdings" panose="05000000000000000000" pitchFamily="2" charset="2"/>
              <a:buChar char="p"/>
            </a:pPr>
            <a:r>
              <a:rPr lang="zh-TW" altLang="en-US" dirty="0"/>
              <a:t>若是平方，可用</a:t>
            </a:r>
            <a:r>
              <a:rPr lang="en-US" altLang="zh-TW" dirty="0" err="1"/>
              <a:t>math.h</a:t>
            </a:r>
            <a:r>
              <a:rPr lang="zh-TW" altLang="en-US" dirty="0"/>
              <a:t>中的</a:t>
            </a:r>
            <a:r>
              <a:rPr lang="en-US" altLang="zh-TW" dirty="0"/>
              <a:t>pow(</a:t>
            </a:r>
            <a:r>
              <a:rPr lang="zh-TW" altLang="en-US" dirty="0"/>
              <a:t>變數</a:t>
            </a:r>
            <a:r>
              <a:rPr lang="en-US" altLang="zh-TW" dirty="0"/>
              <a:t>,</a:t>
            </a:r>
            <a:r>
              <a:rPr lang="zh-TW" altLang="en-US" dirty="0"/>
              <a:t>平方數</a:t>
            </a:r>
            <a:r>
              <a:rPr lang="en-US" altLang="zh-TW" dirty="0"/>
              <a:t>);</a:t>
            </a:r>
            <a:br>
              <a:rPr lang="en-US" altLang="zh-TW" dirty="0"/>
            </a:br>
            <a:r>
              <a:rPr lang="zh-TW" altLang="en-US" dirty="0"/>
              <a:t>    </a:t>
            </a:r>
            <a:r>
              <a:rPr lang="en-US" altLang="zh-TW" dirty="0"/>
              <a:t>ex: pow(x,2)  →</a:t>
            </a:r>
            <a:r>
              <a:rPr lang="zh-TW" altLang="en-US" dirty="0"/>
              <a:t> </a:t>
            </a:r>
            <a:r>
              <a:rPr lang="en-US" altLang="zh-TW" dirty="0"/>
              <a:t>x^2</a:t>
            </a:r>
          </a:p>
          <a:p>
            <a:pPr indent="-360000">
              <a:buClr>
                <a:schemeClr val="accent5"/>
              </a:buClr>
              <a:buFont typeface="Wingdings" panose="05000000000000000000" pitchFamily="2" charset="2"/>
              <a:buChar char="p"/>
            </a:pPr>
            <a:endParaRPr lang="zh-TW" altLang="en-US" dirty="0"/>
          </a:p>
          <a:p>
            <a:pPr indent="-360000">
              <a:buClr>
                <a:schemeClr val="accent5"/>
              </a:buClr>
              <a:buFont typeface="Wingdings" panose="05000000000000000000" pitchFamily="2" charset="2"/>
              <a:buChar char="p"/>
            </a:pPr>
            <a:endParaRPr lang="zh-TW" altLang="en-US" dirty="0"/>
          </a:p>
        </p:txBody>
      </p:sp>
      <p:pic>
        <p:nvPicPr>
          <p:cNvPr id="4" name="圖片 3">
            <a:extLst>
              <a:ext uri="{FF2B5EF4-FFF2-40B4-BE49-F238E27FC236}">
                <a16:creationId xmlns:a16="http://schemas.microsoft.com/office/drawing/2014/main" id="{7AFFDB7A-25D4-45EF-A062-E19A97787EE3}"/>
              </a:ext>
            </a:extLst>
          </p:cNvPr>
          <p:cNvPicPr>
            <a:picLocks noChangeAspect="1"/>
          </p:cNvPicPr>
          <p:nvPr/>
        </p:nvPicPr>
        <p:blipFill>
          <a:blip r:embed="rId2"/>
          <a:stretch>
            <a:fillRect/>
          </a:stretch>
        </p:blipFill>
        <p:spPr>
          <a:xfrm>
            <a:off x="5962512" y="2992582"/>
            <a:ext cx="5730724" cy="3527368"/>
          </a:xfrm>
          <a:prstGeom prst="rect">
            <a:avLst/>
          </a:prstGeom>
        </p:spPr>
      </p:pic>
      <p:graphicFrame>
        <p:nvGraphicFramePr>
          <p:cNvPr id="5" name="內容版面配置區 5">
            <a:extLst>
              <a:ext uri="{FF2B5EF4-FFF2-40B4-BE49-F238E27FC236}">
                <a16:creationId xmlns:a16="http://schemas.microsoft.com/office/drawing/2014/main" id="{9D02CC04-AA91-44DE-9A36-A670E0755180}"/>
              </a:ext>
            </a:extLst>
          </p:cNvPr>
          <p:cNvGraphicFramePr>
            <a:graphicFrameLocks/>
          </p:cNvGraphicFramePr>
          <p:nvPr>
            <p:extLst>
              <p:ext uri="{D42A27DB-BD31-4B8C-83A1-F6EECF244321}">
                <p14:modId xmlns:p14="http://schemas.microsoft.com/office/powerpoint/2010/main" val="149407834"/>
              </p:ext>
            </p:extLst>
          </p:nvPr>
        </p:nvGraphicFramePr>
        <p:xfrm>
          <a:off x="855175" y="3262745"/>
          <a:ext cx="4618161" cy="2924460"/>
        </p:xfrm>
        <a:graphic>
          <a:graphicData uri="http://schemas.openxmlformats.org/drawingml/2006/table">
            <a:tbl>
              <a:tblPr firstRow="1" bandRow="1">
                <a:tableStyleId>{5C22544A-7EE6-4342-B048-85BDC9FD1C3A}</a:tableStyleId>
              </a:tblPr>
              <a:tblGrid>
                <a:gridCol w="1091026">
                  <a:extLst>
                    <a:ext uri="{9D8B030D-6E8A-4147-A177-3AD203B41FA5}">
                      <a16:colId xmlns:a16="http://schemas.microsoft.com/office/drawing/2014/main" val="20000"/>
                    </a:ext>
                  </a:extLst>
                </a:gridCol>
                <a:gridCol w="1383333">
                  <a:extLst>
                    <a:ext uri="{9D8B030D-6E8A-4147-A177-3AD203B41FA5}">
                      <a16:colId xmlns:a16="http://schemas.microsoft.com/office/drawing/2014/main" val="20001"/>
                    </a:ext>
                  </a:extLst>
                </a:gridCol>
                <a:gridCol w="2143802">
                  <a:extLst>
                    <a:ext uri="{9D8B030D-6E8A-4147-A177-3AD203B41FA5}">
                      <a16:colId xmlns:a16="http://schemas.microsoft.com/office/drawing/2014/main" val="20002"/>
                    </a:ext>
                  </a:extLst>
                </a:gridCol>
              </a:tblGrid>
              <a:tr h="487410">
                <a:tc>
                  <a:txBody>
                    <a:bodyPr/>
                    <a:lstStyle/>
                    <a:p>
                      <a:pPr algn="ctr"/>
                      <a:r>
                        <a:rPr lang="zh-TW" altLang="en-US" sz="2000" dirty="0">
                          <a:latin typeface="+mn-ea"/>
                          <a:ea typeface="+mn-ea"/>
                        </a:rPr>
                        <a:t>運算</a:t>
                      </a:r>
                    </a:p>
                  </a:txBody>
                  <a:tcPr marL="121886" marR="121886" marT="60881" marB="60881"/>
                </a:tc>
                <a:tc>
                  <a:txBody>
                    <a:bodyPr/>
                    <a:lstStyle/>
                    <a:p>
                      <a:pPr algn="ctr"/>
                      <a:r>
                        <a:rPr lang="zh-TW" altLang="en-US" sz="2000" dirty="0">
                          <a:latin typeface="+mn-ea"/>
                          <a:ea typeface="+mn-ea"/>
                        </a:rPr>
                        <a:t>符號</a:t>
                      </a:r>
                    </a:p>
                  </a:txBody>
                  <a:tcPr marL="121886" marR="121886" marT="60881" marB="60881"/>
                </a:tc>
                <a:tc>
                  <a:txBody>
                    <a:bodyPr/>
                    <a:lstStyle/>
                    <a:p>
                      <a:pPr algn="ctr"/>
                      <a:r>
                        <a:rPr lang="zh-TW" altLang="en-US" sz="2000" dirty="0">
                          <a:latin typeface="+mn-ea"/>
                          <a:ea typeface="+mn-ea"/>
                        </a:rPr>
                        <a:t>例</a:t>
                      </a:r>
                    </a:p>
                  </a:txBody>
                  <a:tcPr marL="121886" marR="121886" marT="60881" marB="60881"/>
                </a:tc>
                <a:extLst>
                  <a:ext uri="{0D108BD9-81ED-4DB2-BD59-A6C34878D82A}">
                    <a16:rowId xmlns:a16="http://schemas.microsoft.com/office/drawing/2014/main" val="10000"/>
                  </a:ext>
                </a:extLst>
              </a:tr>
              <a:tr h="487410">
                <a:tc>
                  <a:txBody>
                    <a:bodyPr/>
                    <a:lstStyle/>
                    <a:p>
                      <a:pPr algn="ctr"/>
                      <a:r>
                        <a:rPr lang="zh-TW" altLang="en-US" sz="2000" dirty="0">
                          <a:latin typeface="+mn-ea"/>
                          <a:ea typeface="+mn-ea"/>
                        </a:rPr>
                        <a:t>加</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en-US" altLang="zh-TW" sz="2000" dirty="0">
                          <a:latin typeface="+mn-ea"/>
                          <a:ea typeface="+mn-ea"/>
                        </a:rPr>
                        <a:t>1</a:t>
                      </a:r>
                      <a:r>
                        <a:rPr lang="zh-TW" altLang="en-US" sz="2000" baseline="0" dirty="0">
                          <a:latin typeface="+mn-ea"/>
                          <a:ea typeface="+mn-ea"/>
                        </a:rPr>
                        <a:t> </a:t>
                      </a:r>
                      <a:r>
                        <a:rPr lang="en-US" altLang="zh-TW" sz="2000" baseline="0" dirty="0">
                          <a:latin typeface="+mn-ea"/>
                          <a:ea typeface="+mn-ea"/>
                        </a:rPr>
                        <a:t>+</a:t>
                      </a:r>
                      <a:r>
                        <a:rPr lang="zh-TW" altLang="en-US" sz="2000" baseline="0" dirty="0">
                          <a:latin typeface="+mn-ea"/>
                          <a:ea typeface="+mn-ea"/>
                        </a:rPr>
                        <a:t> </a:t>
                      </a:r>
                      <a:r>
                        <a:rPr lang="en-US" altLang="zh-TW" sz="2000" baseline="0" dirty="0">
                          <a:latin typeface="+mn-ea"/>
                          <a:ea typeface="+mn-ea"/>
                        </a:rPr>
                        <a:t>2</a:t>
                      </a:r>
                      <a:r>
                        <a:rPr lang="zh-TW" altLang="en-US" sz="2000" baseline="0" dirty="0">
                          <a:latin typeface="+mn-ea"/>
                          <a:ea typeface="+mn-ea"/>
                        </a:rPr>
                        <a:t> </a:t>
                      </a:r>
                      <a:r>
                        <a:rPr lang="zh-TW" altLang="en-US" sz="2000" dirty="0">
                          <a:latin typeface="+mn-ea"/>
                          <a:ea typeface="+mn-ea"/>
                        </a:rPr>
                        <a:t>是 </a:t>
                      </a:r>
                      <a:r>
                        <a:rPr lang="en-US" altLang="zh-TW" sz="2000" baseline="0" dirty="0">
                          <a:latin typeface="+mn-ea"/>
                          <a:ea typeface="+mn-ea"/>
                        </a:rPr>
                        <a:t>3</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1"/>
                  </a:ext>
                </a:extLst>
              </a:tr>
              <a:tr h="487410">
                <a:tc>
                  <a:txBody>
                    <a:bodyPr/>
                    <a:lstStyle/>
                    <a:p>
                      <a:pPr algn="ctr"/>
                      <a:r>
                        <a:rPr lang="zh-TW" altLang="en-US" sz="2000" dirty="0">
                          <a:latin typeface="+mn-ea"/>
                          <a:ea typeface="+mn-ea"/>
                        </a:rPr>
                        <a:t>減</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1</a:t>
                      </a:r>
                      <a:r>
                        <a:rPr lang="zh-TW" altLang="en-US" sz="2000" baseline="0" dirty="0">
                          <a:latin typeface="+mn-ea"/>
                          <a:ea typeface="+mn-ea"/>
                        </a:rPr>
                        <a:t> </a:t>
                      </a:r>
                      <a:r>
                        <a:rPr lang="en-US" altLang="zh-TW" sz="2000" baseline="0" dirty="0">
                          <a:latin typeface="+mn-ea"/>
                          <a:ea typeface="+mn-ea"/>
                        </a:rPr>
                        <a:t>–</a:t>
                      </a:r>
                      <a:r>
                        <a:rPr lang="zh-TW" altLang="en-US" sz="2000" baseline="0" dirty="0">
                          <a:latin typeface="+mn-ea"/>
                          <a:ea typeface="+mn-ea"/>
                        </a:rPr>
                        <a:t> </a:t>
                      </a:r>
                      <a:r>
                        <a:rPr lang="en-US" altLang="zh-TW" sz="2000" baseline="0" dirty="0">
                          <a:latin typeface="+mn-ea"/>
                          <a:ea typeface="+mn-ea"/>
                        </a:rPr>
                        <a:t>2</a:t>
                      </a:r>
                      <a:r>
                        <a:rPr lang="zh-TW" altLang="en-US" sz="2000" baseline="0" dirty="0">
                          <a:latin typeface="+mn-ea"/>
                          <a:ea typeface="+mn-ea"/>
                        </a:rPr>
                        <a:t> </a:t>
                      </a:r>
                      <a:r>
                        <a:rPr lang="zh-TW" altLang="en-US" sz="2000" dirty="0">
                          <a:latin typeface="+mn-ea"/>
                          <a:ea typeface="+mn-ea"/>
                        </a:rPr>
                        <a:t>是 </a:t>
                      </a:r>
                      <a:r>
                        <a:rPr lang="en-US" altLang="zh-TW" sz="2000" baseline="0" dirty="0">
                          <a:latin typeface="+mn-ea"/>
                          <a:ea typeface="+mn-ea"/>
                        </a:rPr>
                        <a:t>-1</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2"/>
                  </a:ext>
                </a:extLst>
              </a:tr>
              <a:tr h="487410">
                <a:tc>
                  <a:txBody>
                    <a:bodyPr/>
                    <a:lstStyle/>
                    <a:p>
                      <a:pPr algn="ctr"/>
                      <a:r>
                        <a:rPr lang="zh-TW" altLang="en-US" sz="2000" dirty="0">
                          <a:latin typeface="+mn-ea"/>
                          <a:ea typeface="+mn-ea"/>
                        </a:rPr>
                        <a:t>乘</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en-US" altLang="zh-TW" sz="2000" dirty="0">
                          <a:latin typeface="+mn-ea"/>
                          <a:ea typeface="+mn-ea"/>
                        </a:rPr>
                        <a:t>1</a:t>
                      </a:r>
                      <a:r>
                        <a:rPr lang="zh-TW" altLang="en-US" sz="2000" dirty="0">
                          <a:latin typeface="+mn-ea"/>
                          <a:ea typeface="+mn-ea"/>
                        </a:rPr>
                        <a:t> *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2</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3"/>
                  </a:ext>
                </a:extLst>
              </a:tr>
              <a:tr h="487410">
                <a:tc>
                  <a:txBody>
                    <a:bodyPr/>
                    <a:lstStyle/>
                    <a:p>
                      <a:pPr algn="ctr"/>
                      <a:r>
                        <a:rPr lang="zh-TW" altLang="en-US" sz="2000" dirty="0">
                          <a:latin typeface="+mn-ea"/>
                          <a:ea typeface="+mn-ea"/>
                        </a:rPr>
                        <a:t>除</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5</a:t>
                      </a:r>
                      <a:r>
                        <a:rPr lang="zh-TW" altLang="en-US" sz="2000" dirty="0">
                          <a:latin typeface="+mn-ea"/>
                          <a:ea typeface="+mn-ea"/>
                        </a:rPr>
                        <a:t> </a:t>
                      </a:r>
                      <a:r>
                        <a:rPr lang="en-US" altLang="zh-TW" sz="2000" dirty="0">
                          <a:latin typeface="+mn-ea"/>
                          <a:ea typeface="+mn-ea"/>
                        </a:rPr>
                        <a:t>/</a:t>
                      </a:r>
                      <a:r>
                        <a:rPr lang="zh-TW" altLang="en-US" sz="2000" dirty="0">
                          <a:latin typeface="+mn-ea"/>
                          <a:ea typeface="+mn-ea"/>
                        </a:rPr>
                        <a:t>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2.5</a:t>
                      </a:r>
                      <a:endParaRPr lang="zh-TW" altLang="en-US" sz="2000" dirty="0">
                        <a:latin typeface="+mn-ea"/>
                        <a:ea typeface="+mn-ea"/>
                      </a:endParaRPr>
                    </a:p>
                  </a:txBody>
                  <a:tcPr marL="121886" marR="121886" marT="60881" marB="60881"/>
                </a:tc>
                <a:extLst>
                  <a:ext uri="{0D108BD9-81ED-4DB2-BD59-A6C34878D82A}">
                    <a16:rowId xmlns:a16="http://schemas.microsoft.com/office/drawing/2014/main" val="10004"/>
                  </a:ext>
                </a:extLst>
              </a:tr>
              <a:tr h="487410">
                <a:tc>
                  <a:txBody>
                    <a:bodyPr/>
                    <a:lstStyle/>
                    <a:p>
                      <a:pPr algn="ctr"/>
                      <a:r>
                        <a:rPr lang="zh-TW" altLang="en-US" sz="2000" dirty="0">
                          <a:solidFill>
                            <a:srgbClr val="FF0000"/>
                          </a:solidFill>
                          <a:latin typeface="+mn-ea"/>
                          <a:ea typeface="+mn-ea"/>
                        </a:rPr>
                        <a:t>餘數</a:t>
                      </a:r>
                    </a:p>
                  </a:txBody>
                  <a:tcPr marL="121886" marR="121886" marT="60881" marB="60881"/>
                </a:tc>
                <a:tc>
                  <a:txBody>
                    <a:bodyPr/>
                    <a:lstStyle/>
                    <a:p>
                      <a:pPr algn="ctr"/>
                      <a:r>
                        <a:rPr lang="en-US" altLang="zh-TW" sz="2000" dirty="0">
                          <a:latin typeface="+mn-ea"/>
                          <a:ea typeface="+mn-ea"/>
                        </a:rPr>
                        <a:t>%</a:t>
                      </a:r>
                      <a:endParaRPr lang="zh-TW" altLang="en-US" sz="2000" dirty="0">
                        <a:latin typeface="+mn-ea"/>
                        <a:ea typeface="+mn-ea"/>
                      </a:endParaRPr>
                    </a:p>
                  </a:txBody>
                  <a:tcPr marL="121886" marR="121886" marT="60881" marB="60881"/>
                </a:tc>
                <a:tc>
                  <a:txBody>
                    <a:bodyPr/>
                    <a:lstStyle/>
                    <a:p>
                      <a:pPr algn="ctr"/>
                      <a:r>
                        <a:rPr lang="zh-TW" altLang="en-US" sz="2000" dirty="0">
                          <a:latin typeface="+mn-ea"/>
                          <a:ea typeface="+mn-ea"/>
                        </a:rPr>
                        <a:t>   </a:t>
                      </a:r>
                      <a:r>
                        <a:rPr lang="en-US" altLang="zh-TW" sz="2000" dirty="0">
                          <a:latin typeface="+mn-ea"/>
                          <a:ea typeface="+mn-ea"/>
                        </a:rPr>
                        <a:t>5</a:t>
                      </a:r>
                      <a:r>
                        <a:rPr lang="zh-TW" altLang="en-US" sz="2000" dirty="0">
                          <a:latin typeface="+mn-ea"/>
                          <a:ea typeface="+mn-ea"/>
                        </a:rPr>
                        <a:t> </a:t>
                      </a:r>
                      <a:r>
                        <a:rPr lang="en-US" altLang="zh-TW" sz="2000" dirty="0">
                          <a:latin typeface="+mn-ea"/>
                          <a:ea typeface="+mn-ea"/>
                        </a:rPr>
                        <a:t>%</a:t>
                      </a:r>
                      <a:r>
                        <a:rPr lang="zh-TW" altLang="en-US" sz="2000" dirty="0">
                          <a:latin typeface="+mn-ea"/>
                          <a:ea typeface="+mn-ea"/>
                        </a:rPr>
                        <a:t> </a:t>
                      </a:r>
                      <a:r>
                        <a:rPr lang="en-US" altLang="zh-TW" sz="2000" dirty="0">
                          <a:latin typeface="+mn-ea"/>
                          <a:ea typeface="+mn-ea"/>
                        </a:rPr>
                        <a:t>2</a:t>
                      </a:r>
                      <a:r>
                        <a:rPr lang="zh-TW" altLang="en-US" sz="2000" dirty="0">
                          <a:latin typeface="+mn-ea"/>
                          <a:ea typeface="+mn-ea"/>
                        </a:rPr>
                        <a:t> 是 </a:t>
                      </a:r>
                      <a:r>
                        <a:rPr lang="en-US" altLang="zh-TW" sz="2000" dirty="0">
                          <a:latin typeface="+mn-ea"/>
                          <a:ea typeface="+mn-ea"/>
                        </a:rPr>
                        <a:t>1</a:t>
                      </a:r>
                    </a:p>
                  </a:txBody>
                  <a:tcPr marL="121886" marR="121886" marT="60881" marB="60881"/>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0197436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720469" y="2434112"/>
            <a:ext cx="4751062" cy="1323439"/>
          </a:xfrm>
          <a:prstGeom prst="rect">
            <a:avLst/>
          </a:prstGeom>
          <a:noFill/>
        </p:spPr>
        <p:txBody>
          <a:bodyPr wrap="square" rtlCol="0">
            <a:spAutoFit/>
          </a:bodyPr>
          <a:lstStyle/>
          <a:p>
            <a:pPr algn="ctr"/>
            <a:r>
              <a:rPr lang="zh-TW" altLang="en-US" sz="8000" dirty="0">
                <a:solidFill>
                  <a:schemeClr val="tx1">
                    <a:lumMod val="65000"/>
                    <a:lumOff val="35000"/>
                  </a:schemeClr>
                </a:solidFill>
                <a:latin typeface="+mj-ea"/>
                <a:ea typeface="+mj-ea"/>
              </a:rPr>
              <a:t>課堂作業</a:t>
            </a:r>
            <a:endParaRPr lang="zh-CN" altLang="en-US" sz="8000" dirty="0">
              <a:solidFill>
                <a:schemeClr val="tx1">
                  <a:lumMod val="65000"/>
                  <a:lumOff val="35000"/>
                </a:schemeClr>
              </a:solidFill>
              <a:latin typeface="+mj-ea"/>
              <a:ea typeface="+mj-ea"/>
            </a:endParaRPr>
          </a:p>
        </p:txBody>
      </p:sp>
    </p:spTree>
    <p:extLst>
      <p:ext uri="{BB962C8B-B14F-4D97-AF65-F5344CB8AC3E}">
        <p14:creationId xmlns:p14="http://schemas.microsoft.com/office/powerpoint/2010/main" val="6331966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課堂作業 </a:t>
            </a:r>
            <a:r>
              <a:rPr lang="en-US" altLang="zh-TW" dirty="0"/>
              <a:t>– 1/2</a:t>
            </a:r>
            <a:endParaRPr lang="zh-TW" altLang="en-US" dirty="0"/>
          </a:p>
        </p:txBody>
      </p:sp>
      <p:sp>
        <p:nvSpPr>
          <p:cNvPr id="3" name="內容版面配置區 2"/>
          <p:cNvSpPr>
            <a:spLocks noGrp="1"/>
          </p:cNvSpPr>
          <p:nvPr>
            <p:ph idx="1"/>
          </p:nvPr>
        </p:nvSpPr>
        <p:spPr/>
        <p:txBody>
          <a:bodyPr>
            <a:normAutofit/>
          </a:bodyPr>
          <a:lstStyle/>
          <a:p>
            <a:r>
              <a:rPr lang="zh-TW" altLang="en-US" dirty="0"/>
              <a:t>小明最近在學校接觸到地球科學的課程，想在生活中學以致用。某天不禁突發奇想，可不可以用寫程式的方式告訴他在未來或是過去的某年某月某日是星期幾</a:t>
            </a:r>
            <a:r>
              <a:rPr lang="en-US" altLang="zh-TW" dirty="0"/>
              <a:t>?</a:t>
            </a:r>
          </a:p>
          <a:p>
            <a:r>
              <a:rPr lang="zh-TW" altLang="en-US" sz="2000" dirty="0">
                <a:solidFill>
                  <a:schemeClr val="accent5"/>
                </a:solidFill>
              </a:rPr>
              <a:t>蔡勒（</a:t>
            </a:r>
            <a:r>
              <a:rPr lang="en-US" altLang="zh-TW" sz="2000" dirty="0">
                <a:solidFill>
                  <a:schemeClr val="accent5"/>
                </a:solidFill>
              </a:rPr>
              <a:t>Zeller</a:t>
            </a:r>
            <a:r>
              <a:rPr lang="zh-TW" altLang="en-US" sz="2000" dirty="0">
                <a:solidFill>
                  <a:schemeClr val="accent5"/>
                </a:solidFill>
              </a:rPr>
              <a:t>）公式：</a:t>
            </a:r>
            <a:r>
              <a:rPr lang="es-ES" altLang="zh-TW" sz="2400" dirty="0">
                <a:solidFill>
                  <a:schemeClr val="accent5"/>
                </a:solidFill>
              </a:rPr>
              <a:t>w=</a:t>
            </a:r>
            <a:r>
              <a:rPr lang="en-US" altLang="zh-TW" sz="2400" dirty="0">
                <a:solidFill>
                  <a:schemeClr val="accent5"/>
                </a:solidFill>
              </a:rPr>
              <a:t>(</a:t>
            </a:r>
            <a:r>
              <a:rPr lang="es-ES" altLang="zh-TW" sz="2400" dirty="0">
                <a:solidFill>
                  <a:schemeClr val="accent5"/>
                </a:solidFill>
              </a:rPr>
              <a:t>y+[y/4]+[c/4]-2c+[26(m+1)/10]+d-1) </a:t>
            </a:r>
            <a:r>
              <a:rPr lang="en-US" altLang="zh-TW" sz="2400" dirty="0">
                <a:solidFill>
                  <a:schemeClr val="accent5"/>
                </a:solidFill>
              </a:rPr>
              <a:t>%</a:t>
            </a:r>
            <a:r>
              <a:rPr lang="es-ES" altLang="zh-TW" sz="2400" dirty="0">
                <a:solidFill>
                  <a:schemeClr val="accent5"/>
                </a:solidFill>
              </a:rPr>
              <a:t> 7</a:t>
            </a:r>
          </a:p>
          <a:p>
            <a:r>
              <a:rPr lang="en-US" altLang="zh-TW" sz="2000" b="0" i="0" dirty="0">
                <a:solidFill>
                  <a:schemeClr val="accent5"/>
                </a:solidFill>
                <a:effectLst/>
                <a:latin typeface="Open Sans" panose="020B0606030504020204" pitchFamily="34" charset="0"/>
              </a:rPr>
              <a:t>W</a:t>
            </a:r>
            <a:r>
              <a:rPr lang="zh-TW" altLang="en-US" sz="2000" b="0" i="0" dirty="0">
                <a:solidFill>
                  <a:schemeClr val="accent5"/>
                </a:solidFill>
                <a:effectLst/>
                <a:latin typeface="Open Sans" panose="020B0606030504020204" pitchFamily="34" charset="0"/>
              </a:rPr>
              <a:t>：星期幾；</a:t>
            </a:r>
            <a:r>
              <a:rPr lang="en-US" altLang="zh-TW" sz="2000" b="0" i="0" dirty="0">
                <a:solidFill>
                  <a:schemeClr val="accent5"/>
                </a:solidFill>
                <a:effectLst/>
                <a:latin typeface="Open Sans" panose="020B0606030504020204" pitchFamily="34" charset="0"/>
              </a:rPr>
              <a:t>c</a:t>
            </a:r>
            <a:r>
              <a:rPr lang="zh-TW" altLang="en-US" sz="2000" b="0" i="0" dirty="0">
                <a:solidFill>
                  <a:schemeClr val="accent5"/>
                </a:solidFill>
                <a:effectLst/>
                <a:latin typeface="Open Sans" panose="020B0606030504020204" pitchFamily="34" charset="0"/>
              </a:rPr>
              <a:t>：世紀</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y</a:t>
            </a:r>
            <a:r>
              <a:rPr lang="zh-TW" altLang="en-US" sz="2000" b="0" i="0" dirty="0">
                <a:solidFill>
                  <a:schemeClr val="accent5"/>
                </a:solidFill>
                <a:effectLst/>
                <a:latin typeface="Open Sans" panose="020B0606030504020204" pitchFamily="34" charset="0"/>
              </a:rPr>
              <a:t>：年（後兩位數）；</a:t>
            </a:r>
            <a:r>
              <a:rPr lang="en-US" altLang="zh-TW" sz="2000" b="0" i="0" dirty="0">
                <a:solidFill>
                  <a:schemeClr val="accent5"/>
                </a:solidFill>
                <a:effectLst/>
                <a:latin typeface="Open Sans" panose="020B0606030504020204" pitchFamily="34" charset="0"/>
              </a:rPr>
              <a:t>m</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m</a:t>
            </a:r>
            <a:r>
              <a:rPr lang="zh-TW" altLang="en-US" sz="2000" b="0" i="0" dirty="0">
                <a:solidFill>
                  <a:schemeClr val="accent5"/>
                </a:solidFill>
                <a:effectLst/>
                <a:latin typeface="Open Sans" panose="020B0606030504020204" pitchFamily="34" charset="0"/>
              </a:rPr>
              <a:t>大於等於</a:t>
            </a:r>
            <a:r>
              <a:rPr lang="en-US" altLang="zh-TW" sz="2000" b="0" i="0" dirty="0">
                <a:solidFill>
                  <a:schemeClr val="accent5"/>
                </a:solidFill>
                <a:effectLst/>
                <a:latin typeface="Open Sans" panose="020B0606030504020204" pitchFamily="34" charset="0"/>
              </a:rPr>
              <a:t>3</a:t>
            </a:r>
            <a:r>
              <a:rPr lang="zh-TW" altLang="en-US" sz="2000" b="0" i="0" dirty="0">
                <a:solidFill>
                  <a:schemeClr val="accent5"/>
                </a:solidFill>
                <a:effectLst/>
                <a:latin typeface="Open Sans" panose="020B0606030504020204" pitchFamily="34" charset="0"/>
              </a:rPr>
              <a:t>，小於等於</a:t>
            </a:r>
            <a:r>
              <a:rPr lang="en-US" altLang="zh-TW" sz="2000" b="0" i="0" dirty="0">
                <a:solidFill>
                  <a:schemeClr val="accent5"/>
                </a:solidFill>
                <a:effectLst/>
                <a:latin typeface="Open Sans" panose="020B0606030504020204" pitchFamily="34" charset="0"/>
              </a:rPr>
              <a:t>14</a:t>
            </a:r>
            <a:r>
              <a:rPr lang="zh-TW" altLang="en-US" sz="2000" b="0" i="0" dirty="0">
                <a:solidFill>
                  <a:schemeClr val="accent5"/>
                </a:solidFill>
                <a:effectLst/>
                <a:latin typeface="Open Sans" panose="020B0606030504020204" pitchFamily="34" charset="0"/>
              </a:rPr>
              <a:t>，即在蔡勒公式中，某年的</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2</a:t>
            </a:r>
            <a:r>
              <a:rPr lang="zh-TW" altLang="en-US" sz="2000" b="0" i="0" dirty="0">
                <a:solidFill>
                  <a:schemeClr val="accent5"/>
                </a:solidFill>
                <a:effectLst/>
                <a:latin typeface="Open Sans" panose="020B0606030504020204" pitchFamily="34" charset="0"/>
              </a:rPr>
              <a:t>月要看作上一年的</a:t>
            </a:r>
            <a:r>
              <a:rPr lang="en-US" altLang="zh-TW" sz="2000" b="0" i="0" dirty="0">
                <a:solidFill>
                  <a:schemeClr val="accent5"/>
                </a:solidFill>
                <a:effectLst/>
                <a:latin typeface="Open Sans" panose="020B0606030504020204" pitchFamily="34" charset="0"/>
              </a:rPr>
              <a:t>13</a:t>
            </a:r>
            <a:r>
              <a:rPr lang="zh-TW" altLang="en-US" sz="2000" b="0" i="0" dirty="0">
                <a:solidFill>
                  <a:schemeClr val="accent5"/>
                </a:solidFill>
                <a:effectLst/>
                <a:latin typeface="Open Sans" panose="020B0606030504020204" pitchFamily="34" charset="0"/>
              </a:rPr>
              <a:t>、</a:t>
            </a:r>
            <a:r>
              <a:rPr lang="en-US" altLang="zh-TW" sz="2000" b="0" i="0" dirty="0">
                <a:solidFill>
                  <a:schemeClr val="accent5"/>
                </a:solidFill>
                <a:effectLst/>
                <a:latin typeface="Open Sans" panose="020B0606030504020204" pitchFamily="34" charset="0"/>
              </a:rPr>
              <a:t>14</a:t>
            </a:r>
            <a:r>
              <a:rPr lang="zh-TW" altLang="en-US" sz="2000" b="0" i="0" dirty="0">
                <a:solidFill>
                  <a:schemeClr val="accent5"/>
                </a:solidFill>
                <a:effectLst/>
                <a:latin typeface="Open Sans" panose="020B0606030504020204" pitchFamily="34" charset="0"/>
              </a:rPr>
              <a:t>月來計算，比如</a:t>
            </a:r>
            <a:r>
              <a:rPr lang="en-US" altLang="zh-TW" sz="2000" b="0" i="0" dirty="0">
                <a:solidFill>
                  <a:schemeClr val="accent5"/>
                </a:solidFill>
                <a:effectLst/>
                <a:latin typeface="Open Sans" panose="020B0606030504020204" pitchFamily="34" charset="0"/>
              </a:rPr>
              <a:t>2003</a:t>
            </a:r>
            <a:r>
              <a:rPr lang="zh-TW" altLang="en-US" sz="2000" b="0" i="0" dirty="0">
                <a:solidFill>
                  <a:schemeClr val="accent5"/>
                </a:solidFill>
                <a:effectLst/>
                <a:latin typeface="Open Sans" panose="020B0606030504020204" pitchFamily="34" charset="0"/>
              </a:rPr>
              <a:t>年</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日要看作</a:t>
            </a:r>
            <a:r>
              <a:rPr lang="en-US" altLang="zh-TW" sz="2000" b="0" i="0" dirty="0">
                <a:solidFill>
                  <a:schemeClr val="accent5"/>
                </a:solidFill>
                <a:effectLst/>
                <a:latin typeface="Open Sans" panose="020B0606030504020204" pitchFamily="34" charset="0"/>
              </a:rPr>
              <a:t>2002</a:t>
            </a:r>
            <a:r>
              <a:rPr lang="zh-TW" altLang="en-US" sz="2000" b="0" i="0" dirty="0">
                <a:solidFill>
                  <a:schemeClr val="accent5"/>
                </a:solidFill>
                <a:effectLst/>
                <a:latin typeface="Open Sans" panose="020B0606030504020204" pitchFamily="34" charset="0"/>
              </a:rPr>
              <a:t>年的</a:t>
            </a:r>
            <a:r>
              <a:rPr lang="en-US" altLang="zh-TW" sz="2000" b="0" i="0" dirty="0">
                <a:solidFill>
                  <a:schemeClr val="accent5"/>
                </a:solidFill>
                <a:effectLst/>
                <a:latin typeface="Open Sans" panose="020B0606030504020204" pitchFamily="34" charset="0"/>
              </a:rPr>
              <a:t>13</a:t>
            </a:r>
            <a:r>
              <a:rPr lang="zh-TW" altLang="en-US" sz="2000" b="0" i="0" dirty="0">
                <a:solidFill>
                  <a:schemeClr val="accent5"/>
                </a:solidFill>
                <a:effectLst/>
                <a:latin typeface="Open Sans" panose="020B0606030504020204" pitchFamily="34" charset="0"/>
              </a:rPr>
              <a:t>月</a:t>
            </a:r>
            <a:r>
              <a:rPr lang="en-US" altLang="zh-TW" sz="2000" b="0" i="0" dirty="0">
                <a:solidFill>
                  <a:schemeClr val="accent5"/>
                </a:solidFill>
                <a:effectLst/>
                <a:latin typeface="Open Sans" panose="020B0606030504020204" pitchFamily="34" charset="0"/>
              </a:rPr>
              <a:t>1</a:t>
            </a:r>
            <a:r>
              <a:rPr lang="zh-TW" altLang="en-US" sz="2000" b="0" i="0" dirty="0">
                <a:solidFill>
                  <a:schemeClr val="accent5"/>
                </a:solidFill>
                <a:effectLst/>
                <a:latin typeface="Open Sans" panose="020B0606030504020204" pitchFamily="34" charset="0"/>
              </a:rPr>
              <a:t>日來計算）；</a:t>
            </a:r>
            <a:r>
              <a:rPr lang="en-US" altLang="zh-TW" sz="2000" b="0" i="0" dirty="0">
                <a:solidFill>
                  <a:schemeClr val="accent5"/>
                </a:solidFill>
                <a:effectLst/>
                <a:latin typeface="Open Sans" panose="020B0606030504020204" pitchFamily="34" charset="0"/>
              </a:rPr>
              <a:t>d</a:t>
            </a:r>
            <a:r>
              <a:rPr lang="zh-TW" altLang="en-US" sz="2000" b="0" i="0" dirty="0">
                <a:solidFill>
                  <a:schemeClr val="accent5"/>
                </a:solidFill>
                <a:effectLst/>
                <a:latin typeface="Open Sans" panose="020B0606030504020204" pitchFamily="34" charset="0"/>
              </a:rPr>
              <a:t>：日；</a:t>
            </a:r>
            <a:r>
              <a:rPr lang="en-US" altLang="zh-TW" sz="2000" b="0" i="0" dirty="0">
                <a:solidFill>
                  <a:schemeClr val="accent5"/>
                </a:solidFill>
                <a:effectLst/>
                <a:latin typeface="Open Sans" panose="020B0606030504020204" pitchFamily="34" charset="0"/>
              </a:rPr>
              <a:t>[ ]</a:t>
            </a:r>
            <a:r>
              <a:rPr lang="zh-TW" altLang="en-US" sz="2000" b="0" i="0" dirty="0">
                <a:solidFill>
                  <a:schemeClr val="accent5"/>
                </a:solidFill>
                <a:effectLst/>
                <a:latin typeface="Open Sans" panose="020B0606030504020204" pitchFamily="34" charset="0"/>
              </a:rPr>
              <a:t>：高斯符號，代表取整數。</a:t>
            </a:r>
            <a:endParaRPr lang="en-US" altLang="zh-TW" sz="2000" b="0" i="0" dirty="0">
              <a:solidFill>
                <a:schemeClr val="accent5"/>
              </a:solidFill>
              <a:effectLst/>
              <a:latin typeface="Open Sans" panose="020B0606030504020204" pitchFamily="34" charset="0"/>
            </a:endParaRPr>
          </a:p>
          <a:p>
            <a:br>
              <a:rPr lang="zh-TW" altLang="en-US" dirty="0">
                <a:solidFill>
                  <a:schemeClr val="accent5"/>
                </a:solidFill>
              </a:rPr>
            </a:br>
            <a:r>
              <a:rPr lang="en-US" altLang="zh-TW" dirty="0"/>
              <a:t>EX:</a:t>
            </a:r>
            <a:r>
              <a:rPr lang="zh-TW" altLang="en-US" dirty="0"/>
              <a:t>  假設要查</a:t>
            </a:r>
            <a:r>
              <a:rPr lang="en-US" altLang="zh-TW" dirty="0"/>
              <a:t>2049/10/1</a:t>
            </a:r>
            <a:r>
              <a:rPr lang="zh-TW" altLang="en-US" dirty="0"/>
              <a:t>是星期幾，則必須輸入</a:t>
            </a:r>
            <a:r>
              <a:rPr lang="en-US" altLang="zh-TW" dirty="0"/>
              <a:t>c=20,  y=49,  m=10,  d=1</a:t>
            </a:r>
            <a:endParaRPr lang="en-US" altLang="zh-TW" sz="2000" dirty="0"/>
          </a:p>
          <a:p>
            <a:pPr lvl="1">
              <a:buClr>
                <a:schemeClr val="accent5"/>
              </a:buClr>
            </a:pPr>
            <a:r>
              <a:rPr lang="en-US" altLang="zh-TW" sz="2000" dirty="0"/>
              <a:t>Output: 5</a:t>
            </a:r>
            <a:r>
              <a:rPr lang="en-US" altLang="zh-TW" dirty="0"/>
              <a:t>	</a:t>
            </a:r>
          </a:p>
        </p:txBody>
      </p:sp>
    </p:spTree>
    <p:extLst>
      <p:ext uri="{BB962C8B-B14F-4D97-AF65-F5344CB8AC3E}">
        <p14:creationId xmlns:p14="http://schemas.microsoft.com/office/powerpoint/2010/main" val="2971589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課堂作業 </a:t>
            </a:r>
            <a:r>
              <a:rPr lang="en-US" altLang="zh-TW" dirty="0"/>
              <a:t>– 2/2</a:t>
            </a:r>
            <a:endParaRPr lang="zh-TW" altLang="en-US" dirty="0"/>
          </a:p>
        </p:txBody>
      </p:sp>
      <p:sp>
        <p:nvSpPr>
          <p:cNvPr id="3" name="內容版面配置區 2"/>
          <p:cNvSpPr>
            <a:spLocks noGrp="1"/>
          </p:cNvSpPr>
          <p:nvPr>
            <p:ph idx="1"/>
          </p:nvPr>
        </p:nvSpPr>
        <p:spPr/>
        <p:txBody>
          <a:bodyPr/>
          <a:lstStyle/>
          <a:p>
            <a:r>
              <a:rPr lang="zh-TW" altLang="en-US" dirty="0"/>
              <a:t>輸入半徑，求圓面積和球體積</a:t>
            </a:r>
            <a:r>
              <a:rPr lang="en-US" altLang="zh-TW" dirty="0"/>
              <a:t>?</a:t>
            </a:r>
          </a:p>
          <a:p>
            <a:pPr lvl="1"/>
            <a:r>
              <a:rPr lang="zh-TW" altLang="en-US" sz="2200" dirty="0"/>
              <a:t>圓面積（正圓） </a:t>
            </a:r>
            <a:r>
              <a:rPr lang="en-US" altLang="zh-TW" sz="2200" dirty="0"/>
              <a:t>=</a:t>
            </a:r>
            <a:r>
              <a:rPr lang="zh-TW" altLang="en-US" sz="2200" dirty="0"/>
              <a:t> 圓周率 </a:t>
            </a:r>
            <a:r>
              <a:rPr lang="en-US" altLang="zh-TW" sz="2200" dirty="0"/>
              <a:t>×</a:t>
            </a:r>
            <a:r>
              <a:rPr lang="zh-TW" altLang="en-US" sz="2200" dirty="0"/>
              <a:t> 半徑 </a:t>
            </a:r>
            <a:r>
              <a:rPr lang="en-US" altLang="zh-TW" sz="2200" dirty="0"/>
              <a:t>^</a:t>
            </a:r>
            <a:r>
              <a:rPr lang="zh-TW" altLang="en-US" sz="2200" dirty="0"/>
              <a:t> </a:t>
            </a:r>
            <a:r>
              <a:rPr lang="en-US" altLang="zh-TW" sz="2200" dirty="0"/>
              <a:t>2</a:t>
            </a:r>
          </a:p>
          <a:p>
            <a:pPr lvl="1"/>
            <a:r>
              <a:rPr lang="zh-TW" altLang="en-US" sz="2200" dirty="0"/>
              <a:t>球體體積 </a:t>
            </a:r>
            <a:r>
              <a:rPr lang="en-US" altLang="zh-TW" sz="2200" dirty="0"/>
              <a:t>= (</a:t>
            </a:r>
            <a:r>
              <a:rPr lang="zh-TW" altLang="en-US" sz="2200" dirty="0"/>
              <a:t>圓周率 </a:t>
            </a:r>
            <a:r>
              <a:rPr lang="en-US" altLang="zh-TW" sz="2200" dirty="0"/>
              <a:t>×</a:t>
            </a:r>
            <a:r>
              <a:rPr lang="zh-TW" altLang="en-US" sz="2200" dirty="0"/>
              <a:t> 半徑 </a:t>
            </a:r>
            <a:r>
              <a:rPr lang="en-US" altLang="zh-TW" sz="2200" dirty="0"/>
              <a:t>^</a:t>
            </a:r>
            <a:r>
              <a:rPr lang="zh-TW" altLang="en-US" sz="2200" dirty="0"/>
              <a:t> </a:t>
            </a:r>
            <a:r>
              <a:rPr lang="en-US" altLang="zh-TW" sz="2200" dirty="0"/>
              <a:t>3)</a:t>
            </a:r>
            <a:r>
              <a:rPr lang="zh-TW" altLang="en-US" sz="2200" dirty="0"/>
              <a:t> </a:t>
            </a:r>
            <a:r>
              <a:rPr lang="en-US" altLang="zh-TW" sz="2200" dirty="0"/>
              <a:t>×</a:t>
            </a:r>
            <a:r>
              <a:rPr lang="zh-TW" altLang="en-US" sz="2200" dirty="0"/>
              <a:t> </a:t>
            </a:r>
            <a:r>
              <a:rPr lang="en-US" altLang="zh-TW" sz="2200" dirty="0"/>
              <a:t>4/3</a:t>
            </a:r>
          </a:p>
          <a:p>
            <a:pPr lvl="1"/>
            <a:r>
              <a:rPr lang="zh-TW" altLang="en-US" sz="2200" dirty="0"/>
              <a:t>圓周率 </a:t>
            </a:r>
            <a:r>
              <a:rPr lang="en-US" altLang="zh-TW" sz="2200" dirty="0"/>
              <a:t>=</a:t>
            </a:r>
            <a:r>
              <a:rPr lang="zh-TW" altLang="en-US" sz="2200" dirty="0"/>
              <a:t> </a:t>
            </a:r>
            <a:r>
              <a:rPr lang="en-US" altLang="zh-TW" sz="2200" dirty="0"/>
              <a:t>3.14</a:t>
            </a:r>
          </a:p>
          <a:p>
            <a:pPr lvl="1"/>
            <a:endParaRPr lang="en-US" altLang="zh-TW" dirty="0"/>
          </a:p>
          <a:p>
            <a:r>
              <a:rPr lang="en-US" altLang="zh-TW" dirty="0"/>
              <a:t>EX:</a:t>
            </a:r>
          </a:p>
          <a:p>
            <a:pPr lvl="1"/>
            <a:r>
              <a:rPr lang="en-US" altLang="zh-TW" sz="2000" dirty="0"/>
              <a:t>Input: 2</a:t>
            </a:r>
          </a:p>
          <a:p>
            <a:pPr lvl="1"/>
            <a:r>
              <a:rPr lang="en-US" altLang="zh-TW" sz="2000" dirty="0"/>
              <a:t>Output: 12 33</a:t>
            </a:r>
            <a:br>
              <a:rPr lang="en-US" altLang="zh-TW" dirty="0"/>
            </a:br>
            <a:r>
              <a:rPr lang="en-US" altLang="zh-TW" dirty="0"/>
              <a:t>	</a:t>
            </a:r>
          </a:p>
        </p:txBody>
      </p:sp>
    </p:spTree>
    <p:extLst>
      <p:ext uri="{BB962C8B-B14F-4D97-AF65-F5344CB8AC3E}">
        <p14:creationId xmlns:p14="http://schemas.microsoft.com/office/powerpoint/2010/main" val="19975454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5166113" y="3243019"/>
            <a:ext cx="4206258" cy="1076898"/>
          </a:xfrm>
          <a:prstGeom prst="rect">
            <a:avLst/>
          </a:prstGeom>
          <a:noFill/>
        </p:spPr>
        <p:txBody>
          <a:bodyPr wrap="square" rtlCol="0">
            <a:spAutoFit/>
          </a:bodyPr>
          <a:lstStyle/>
          <a:p>
            <a:pPr algn="ctr"/>
            <a:r>
              <a:rPr lang="zh-TW" altLang="en-US" sz="6398" dirty="0">
                <a:solidFill>
                  <a:schemeClr val="tx1">
                    <a:lumMod val="65000"/>
                    <a:lumOff val="35000"/>
                  </a:schemeClr>
                </a:solidFill>
                <a:latin typeface="微软雅黑" panose="020B0503020204020204" pitchFamily="34" charset="-122"/>
                <a:ea typeface="微软雅黑" panose="020B0503020204020204" pitchFamily="34" charset="-122"/>
              </a:rPr>
              <a:t>謝謝聆聽</a:t>
            </a:r>
            <a:endParaRPr lang="zh-CN" altLang="en-US" sz="6398"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8" name="直接连接符 7"/>
          <p:cNvCxnSpPr>
            <a:cxnSpLocks/>
          </p:cNvCxnSpPr>
          <p:nvPr/>
        </p:nvCxnSpPr>
        <p:spPr>
          <a:xfrm>
            <a:off x="5515062" y="4319917"/>
            <a:ext cx="3508360" cy="0"/>
          </a:xfrm>
          <a:prstGeom prst="line">
            <a:avLst/>
          </a:prstGeom>
          <a:ln w="22225">
            <a:solidFill>
              <a:schemeClr val="tx1">
                <a:lumMod val="65000"/>
                <a:lumOff val="35000"/>
              </a:schemeClr>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1639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advClick="0" advTm="0">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9" name="內容版面配置區 8"/>
          <p:cNvSpPr>
            <a:spLocks noGrp="1"/>
          </p:cNvSpPr>
          <p:nvPr>
            <p:ph idx="1"/>
          </p:nvPr>
        </p:nvSpPr>
        <p:spPr/>
        <p:txBody>
          <a:bodyPr/>
          <a:lstStyle/>
          <a:p>
            <a:pPr marL="0" indent="0">
              <a:buNone/>
            </a:pPr>
            <a:endParaRPr lang="en-US" altLang="zh-TW" dirty="0"/>
          </a:p>
          <a:p>
            <a:r>
              <a:rPr lang="zh-TW" altLang="en-US" sz="1999" dirty="0">
                <a:latin typeface="Times New Roman" panose="02020603050405020304" pitchFamily="18" charset="0"/>
              </a:rPr>
              <a:t>上傳作業時，請把整個專案檔進行</a:t>
            </a:r>
            <a:r>
              <a:rPr lang="zh-TW" altLang="en-US" sz="1999" dirty="0">
                <a:solidFill>
                  <a:srgbClr val="FF0000"/>
                </a:solidFill>
                <a:latin typeface="Times New Roman" panose="02020603050405020304" pitchFamily="18" charset="0"/>
              </a:rPr>
              <a:t>壓縮</a:t>
            </a:r>
            <a:r>
              <a:rPr lang="zh-TW" altLang="en-US" sz="1999" dirty="0">
                <a:latin typeface="Times New Roman" panose="02020603050405020304" pitchFamily="18" charset="0"/>
              </a:rPr>
              <a:t>，並上傳到</a:t>
            </a:r>
            <a:r>
              <a:rPr lang="en-US" altLang="zh-TW" sz="1999" dirty="0">
                <a:latin typeface="Times New Roman" panose="02020603050405020304" pitchFamily="18" charset="0"/>
              </a:rPr>
              <a:t>ecourse2</a:t>
            </a:r>
            <a:r>
              <a:rPr lang="zh-TW" altLang="en-US" sz="1999" dirty="0">
                <a:latin typeface="Times New Roman" panose="02020603050405020304" pitchFamily="18" charset="0"/>
              </a:rPr>
              <a:t>。</a:t>
            </a:r>
            <a:endParaRPr lang="en-US" altLang="zh-TW" sz="1999" dirty="0">
              <a:latin typeface="Times New Roman" panose="02020603050405020304" pitchFamily="18" charset="0"/>
            </a:endParaRPr>
          </a:p>
          <a:p>
            <a:r>
              <a:rPr lang="zh-TW" altLang="en-US" sz="1999" dirty="0">
                <a:latin typeface="Times New Roman" panose="02020603050405020304" pitchFamily="18" charset="0"/>
              </a:rPr>
              <a:t>注意事項</a:t>
            </a:r>
            <a:r>
              <a:rPr lang="en-US" altLang="zh-TW" sz="1999" dirty="0">
                <a:latin typeface="Times New Roman" panose="02020603050405020304" pitchFamily="18" charset="0"/>
              </a:rPr>
              <a:t>:</a:t>
            </a:r>
          </a:p>
          <a:p>
            <a:pPr lvl="1"/>
            <a:r>
              <a:rPr lang="zh-TW" altLang="en-US" sz="1999" dirty="0">
                <a:latin typeface="Times New Roman" panose="02020603050405020304" pitchFamily="18" charset="0"/>
              </a:rPr>
              <a:t>請在當天離開前繳交。</a:t>
            </a:r>
            <a:endParaRPr lang="en-US" altLang="zh-TW" sz="1999" dirty="0">
              <a:latin typeface="Times New Roman" panose="02020603050405020304" pitchFamily="18" charset="0"/>
            </a:endParaRPr>
          </a:p>
          <a:p>
            <a:pPr lvl="1"/>
            <a:r>
              <a:rPr lang="zh-TW" altLang="en-US" sz="1999" dirty="0">
                <a:latin typeface="Times New Roman" panose="02020603050405020304" pitchFamily="18" charset="0"/>
              </a:rPr>
              <a:t>請上傳完整的壓縮檔案。</a:t>
            </a:r>
            <a:endParaRPr lang="en-US" altLang="zh-TW" sz="1999" dirty="0">
              <a:latin typeface="Times New Roman" panose="02020603050405020304" pitchFamily="18" charset="0"/>
            </a:endParaRPr>
          </a:p>
        </p:txBody>
      </p:sp>
      <p:sp>
        <p:nvSpPr>
          <p:cNvPr id="3" name="投影片編號版面配置區 2"/>
          <p:cNvSpPr>
            <a:spLocks noGrp="1"/>
          </p:cNvSpPr>
          <p:nvPr>
            <p:ph type="sldNum" sz="quarter" idx="12"/>
          </p:nvPr>
        </p:nvSpPr>
        <p:spPr/>
        <p:txBody>
          <a:bodyPr/>
          <a:lstStyle/>
          <a:p>
            <a:fld id="{A4C00E37-7AD5-4105-AFB9-62ECA3A203ED}" type="slidenum">
              <a:rPr lang="zh-TW" altLang="en-US" smtClean="0"/>
              <a:t>37</a:t>
            </a:fld>
            <a:endParaRPr lang="zh-TW" altLang="en-US"/>
          </a:p>
        </p:txBody>
      </p:sp>
      <p:grpSp>
        <p:nvGrpSpPr>
          <p:cNvPr id="7" name="群組 6">
            <a:extLst>
              <a:ext uri="{FF2B5EF4-FFF2-40B4-BE49-F238E27FC236}">
                <a16:creationId xmlns:a16="http://schemas.microsoft.com/office/drawing/2014/main" id="{BD660FF6-5A21-4049-BE21-449FD6D6514A}"/>
              </a:ext>
            </a:extLst>
          </p:cNvPr>
          <p:cNvGrpSpPr/>
          <p:nvPr/>
        </p:nvGrpSpPr>
        <p:grpSpPr>
          <a:xfrm>
            <a:off x="5078706" y="585217"/>
            <a:ext cx="2314575" cy="1030102"/>
            <a:chOff x="1600753" y="1239219"/>
            <a:chExt cx="1736467" cy="772815"/>
          </a:xfrm>
        </p:grpSpPr>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753" y="1239219"/>
              <a:ext cx="1736467" cy="7360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直線單箭頭接點 4"/>
            <p:cNvCxnSpPr/>
            <p:nvPr/>
          </p:nvCxnSpPr>
          <p:spPr>
            <a:xfrm>
              <a:off x="2086957" y="1744452"/>
              <a:ext cx="702295" cy="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橢圓 5"/>
            <p:cNvSpPr/>
            <p:nvPr/>
          </p:nvSpPr>
          <p:spPr>
            <a:xfrm>
              <a:off x="2789252" y="1276001"/>
              <a:ext cx="547968" cy="7360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799"/>
            </a:p>
          </p:txBody>
        </p:sp>
      </p:grpSp>
      <p:pic>
        <p:nvPicPr>
          <p:cNvPr id="4" name="圖片 3">
            <a:extLst>
              <a:ext uri="{FF2B5EF4-FFF2-40B4-BE49-F238E27FC236}">
                <a16:creationId xmlns:a16="http://schemas.microsoft.com/office/drawing/2014/main" id="{7721A6F7-18BB-48E0-98E0-21D3948233B4}"/>
              </a:ext>
            </a:extLst>
          </p:cNvPr>
          <p:cNvPicPr>
            <a:picLocks noChangeAspect="1"/>
          </p:cNvPicPr>
          <p:nvPr/>
        </p:nvPicPr>
        <p:blipFill>
          <a:blip r:embed="rId3"/>
          <a:stretch>
            <a:fillRect/>
          </a:stretch>
        </p:blipFill>
        <p:spPr>
          <a:xfrm>
            <a:off x="5153891" y="3166986"/>
            <a:ext cx="4754145" cy="3440878"/>
          </a:xfrm>
          <a:prstGeom prst="rect">
            <a:avLst/>
          </a:prstGeom>
        </p:spPr>
      </p:pic>
    </p:spTree>
    <p:extLst>
      <p:ext uri="{BB962C8B-B14F-4D97-AF65-F5344CB8AC3E}">
        <p14:creationId xmlns:p14="http://schemas.microsoft.com/office/powerpoint/2010/main" val="36261676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4" name="投影片編號版面配置區 3"/>
          <p:cNvSpPr>
            <a:spLocks noGrp="1"/>
          </p:cNvSpPr>
          <p:nvPr>
            <p:ph type="sldNum" sz="quarter" idx="12"/>
          </p:nvPr>
        </p:nvSpPr>
        <p:spPr/>
        <p:txBody>
          <a:bodyPr/>
          <a:lstStyle/>
          <a:p>
            <a:fld id="{A4C00E37-7AD5-4105-AFB9-62ECA3A203ED}" type="slidenum">
              <a:rPr lang="zh-TW" altLang="en-US" smtClean="0"/>
              <a:t>38</a:t>
            </a:fld>
            <a:endParaRPr lang="zh-TW" altLang="en-US"/>
          </a:p>
        </p:txBody>
      </p:sp>
      <p:pic>
        <p:nvPicPr>
          <p:cNvPr id="5" name="圖片 4"/>
          <p:cNvPicPr>
            <a:picLocks noChangeAspect="1"/>
          </p:cNvPicPr>
          <p:nvPr/>
        </p:nvPicPr>
        <p:blipFill>
          <a:blip r:embed="rId2"/>
          <a:stretch>
            <a:fillRect/>
          </a:stretch>
        </p:blipFill>
        <p:spPr>
          <a:xfrm>
            <a:off x="839823" y="1765847"/>
            <a:ext cx="10224811" cy="4511109"/>
          </a:xfrm>
          <a:prstGeom prst="rect">
            <a:avLst/>
          </a:prstGeom>
        </p:spPr>
      </p:pic>
      <p:sp>
        <p:nvSpPr>
          <p:cNvPr id="9" name="橢圓 8"/>
          <p:cNvSpPr/>
          <p:nvPr/>
        </p:nvSpPr>
        <p:spPr>
          <a:xfrm>
            <a:off x="5472123" y="5156659"/>
            <a:ext cx="767848" cy="47990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Tree>
    <p:extLst>
      <p:ext uri="{BB962C8B-B14F-4D97-AF65-F5344CB8AC3E}">
        <p14:creationId xmlns:p14="http://schemas.microsoft.com/office/powerpoint/2010/main" val="243959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p:cNvPicPr>
            <a:picLocks noChangeAspect="1"/>
          </p:cNvPicPr>
          <p:nvPr/>
        </p:nvPicPr>
        <p:blipFill>
          <a:blip r:embed="rId2"/>
          <a:stretch>
            <a:fillRect/>
          </a:stretch>
        </p:blipFill>
        <p:spPr>
          <a:xfrm>
            <a:off x="788522" y="1690688"/>
            <a:ext cx="10614957" cy="4379678"/>
          </a:xfrm>
          <a:prstGeom prst="rect">
            <a:avLst/>
          </a:prstGeom>
        </p:spPr>
      </p:pic>
      <p:sp>
        <p:nvSpPr>
          <p:cNvPr id="2" name="標題 1"/>
          <p:cNvSpPr>
            <a:spLocks noGrp="1"/>
          </p:cNvSpPr>
          <p:nvPr>
            <p:ph type="title"/>
          </p:nvPr>
        </p:nvSpPr>
        <p:spPr/>
        <p:txBody>
          <a:bodyPr/>
          <a:lstStyle/>
          <a:p>
            <a:r>
              <a:rPr lang="zh-TW" altLang="en-US" dirty="0">
                <a:ea typeface="標楷體" panose="03000509000000000000" pitchFamily="65" charset="-120"/>
              </a:rPr>
              <a:t>上傳作業</a:t>
            </a:r>
          </a:p>
        </p:txBody>
      </p:sp>
      <p:sp>
        <p:nvSpPr>
          <p:cNvPr id="4" name="投影片編號版面配置區 3"/>
          <p:cNvSpPr>
            <a:spLocks noGrp="1"/>
          </p:cNvSpPr>
          <p:nvPr>
            <p:ph type="sldNum" sz="quarter" idx="12"/>
          </p:nvPr>
        </p:nvSpPr>
        <p:spPr/>
        <p:txBody>
          <a:bodyPr/>
          <a:lstStyle/>
          <a:p>
            <a:fld id="{A4C00E37-7AD5-4105-AFB9-62ECA3A203ED}" type="slidenum">
              <a:rPr lang="zh-TW" altLang="en-US" smtClean="0"/>
              <a:t>39</a:t>
            </a:fld>
            <a:endParaRPr lang="zh-TW" altLang="en-US"/>
          </a:p>
        </p:txBody>
      </p:sp>
      <p:sp>
        <p:nvSpPr>
          <p:cNvPr id="9" name="橢圓 8"/>
          <p:cNvSpPr/>
          <p:nvPr/>
        </p:nvSpPr>
        <p:spPr>
          <a:xfrm>
            <a:off x="1728862" y="3764933"/>
            <a:ext cx="623877" cy="23995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
        <p:nvSpPr>
          <p:cNvPr id="7" name="橢圓 6"/>
          <p:cNvSpPr/>
          <p:nvPr/>
        </p:nvSpPr>
        <p:spPr>
          <a:xfrm>
            <a:off x="1774553" y="4484792"/>
            <a:ext cx="1537996" cy="287943"/>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2399"/>
          </a:p>
        </p:txBody>
      </p:sp>
    </p:spTree>
    <p:extLst>
      <p:ext uri="{BB962C8B-B14F-4D97-AF65-F5344CB8AC3E}">
        <p14:creationId xmlns:p14="http://schemas.microsoft.com/office/powerpoint/2010/main" val="1685648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助教聯絡資訊</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實習課評分方式</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923734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latin typeface="+mn-ea"/>
                <a:cs typeface="Calibri" panose="020F0502020204030204" pitchFamily="34" charset="0"/>
              </a:rPr>
              <a:t>實習課評分方式</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Code::Block</a:t>
            </a:r>
            <a:r>
              <a:rPr lang="zh-TW" altLang="en-US" sz="2400" dirty="0">
                <a:solidFill>
                  <a:srgbClr val="5B5957"/>
                </a:solidFill>
                <a:latin typeface="+mn-ea"/>
                <a:cs typeface="Calibri" panose="020F0502020204030204" pitchFamily="34" charset="0"/>
              </a:rPr>
              <a:t> 環境安裝與操作教學</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C</a:t>
            </a:r>
            <a:r>
              <a:rPr lang="zh-TW" altLang="en-US" sz="2400" dirty="0">
                <a:solidFill>
                  <a:srgbClr val="5B5957"/>
                </a:solidFill>
                <a:latin typeface="+mn-ea"/>
                <a:cs typeface="Calibri" panose="020F0502020204030204" pitchFamily="34" charset="0"/>
              </a:rPr>
              <a:t> </a:t>
            </a:r>
            <a:r>
              <a:rPr lang="en-US" altLang="zh-TW" sz="2400" dirty="0">
                <a:solidFill>
                  <a:srgbClr val="5B5957"/>
                </a:solidFill>
                <a:latin typeface="+mn-ea"/>
                <a:cs typeface="Calibri" panose="020F0502020204030204" pitchFamily="34" charset="0"/>
              </a:rPr>
              <a:t>Language </a:t>
            </a:r>
            <a:r>
              <a:rPr lang="zh-TW" altLang="en-US" sz="2400" dirty="0">
                <a:solidFill>
                  <a:srgbClr val="5B5957"/>
                </a:solidFill>
                <a:latin typeface="+mn-ea"/>
                <a:cs typeface="Calibri" panose="020F0502020204030204" pitchFamily="34" charset="0"/>
              </a:rPr>
              <a:t>基本觀念</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變數宣告與資料型態</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課堂作業</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rgbClr val="5B5957"/>
                </a:solidFill>
                <a:latin typeface="+mn-ea"/>
                <a:cs typeface="Calibri" panose="020F0502020204030204" pitchFamily="34" charset="0"/>
              </a:rPr>
              <a:t>Ecourse2 </a:t>
            </a:r>
            <a:r>
              <a:rPr lang="zh-TW" altLang="en-US" sz="2400" dirty="0">
                <a:solidFill>
                  <a:srgbClr val="5B5957"/>
                </a:solidFill>
                <a:latin typeface="+mn-ea"/>
                <a:cs typeface="Calibri" panose="020F0502020204030204" pitchFamily="34" charset="0"/>
              </a:rPr>
              <a:t>使用方法</a:t>
            </a:r>
            <a:endParaRPr lang="en-US" altLang="zh-TW" sz="2400" dirty="0">
              <a:solidFill>
                <a:srgbClr val="5B5957"/>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384479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latin typeface="+mj-ea"/>
              </a:rPr>
              <a:t>實習課評分方式</a:t>
            </a:r>
          </a:p>
        </p:txBody>
      </p:sp>
      <p:sp>
        <p:nvSpPr>
          <p:cNvPr id="3" name="內容版面配置區 2"/>
          <p:cNvSpPr>
            <a:spLocks noGrp="1"/>
          </p:cNvSpPr>
          <p:nvPr>
            <p:ph idx="1"/>
          </p:nvPr>
        </p:nvSpPr>
        <p:spPr/>
        <p:txBody>
          <a:bodyPr>
            <a:normAutofit lnSpcReduction="10000"/>
          </a:bodyPr>
          <a:lstStyle/>
          <a:p>
            <a:pPr indent="-360000">
              <a:buClr>
                <a:schemeClr val="accent5"/>
              </a:buClr>
              <a:buFont typeface="Wingdings" panose="05000000000000000000" pitchFamily="2" charset="2"/>
              <a:buChar char="ü"/>
            </a:pPr>
            <a:r>
              <a:rPr lang="zh-TW" altLang="en-US" dirty="0">
                <a:solidFill>
                  <a:srgbClr val="FF0000"/>
                </a:solidFill>
                <a:latin typeface="+mn-ea"/>
                <a:cs typeface="Calibri" panose="020F0502020204030204" pitchFamily="34" charset="0"/>
              </a:rPr>
              <a:t>每周一</a:t>
            </a:r>
            <a:r>
              <a:rPr lang="zh-TW" altLang="en-US" dirty="0">
                <a:latin typeface="+mn-ea"/>
                <a:cs typeface="Calibri" panose="020F0502020204030204" pitchFamily="34" charset="0"/>
              </a:rPr>
              <a:t>計算機概論</a:t>
            </a:r>
            <a:r>
              <a:rPr lang="zh-TW" altLang="en-US" dirty="0">
                <a:solidFill>
                  <a:srgbClr val="FF0000"/>
                </a:solidFill>
                <a:latin typeface="+mn-ea"/>
                <a:cs typeface="Calibri" panose="020F0502020204030204" pitchFamily="34" charset="0"/>
              </a:rPr>
              <a:t>上機課</a:t>
            </a:r>
            <a:endParaRPr lang="en-US" altLang="zh-TW" dirty="0">
              <a:solidFill>
                <a:srgbClr val="FF0000"/>
              </a:solidFill>
              <a:latin typeface="+mn-ea"/>
              <a:cs typeface="Calibri" panose="020F0502020204030204" pitchFamily="34" charset="0"/>
            </a:endParaRP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上課時間為</a:t>
            </a:r>
            <a:r>
              <a:rPr lang="en-US" altLang="zh-TW" dirty="0">
                <a:solidFill>
                  <a:srgbClr val="FF0000"/>
                </a:solidFill>
                <a:latin typeface="+mn-ea"/>
                <a:cs typeface="Calibri" panose="020F0502020204030204" pitchFamily="34" charset="0"/>
              </a:rPr>
              <a:t>16:15~18:30</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教室為</a:t>
            </a:r>
            <a:r>
              <a:rPr lang="zh-TW" altLang="en-US" b="1" dirty="0">
                <a:latin typeface="+mn-ea"/>
                <a:cs typeface="Calibri" panose="020F0502020204030204" pitchFamily="34" charset="0"/>
              </a:rPr>
              <a:t>資訊處電腦教室</a:t>
            </a:r>
            <a:r>
              <a:rPr lang="en-US" altLang="zh-TW" b="1" dirty="0">
                <a:latin typeface="+mn-ea"/>
                <a:cs typeface="Calibri" panose="020F0502020204030204" pitchFamily="34" charset="0"/>
              </a:rPr>
              <a:t>214</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215</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216</a:t>
            </a:r>
            <a:r>
              <a:rPr lang="zh-TW" altLang="en-US" b="1" dirty="0">
                <a:latin typeface="+mn-ea"/>
                <a:cs typeface="Calibri" panose="020F0502020204030204" pitchFamily="34" charset="0"/>
              </a:rPr>
              <a:t>、</a:t>
            </a:r>
            <a:r>
              <a:rPr lang="en-US" altLang="zh-TW" b="1" dirty="0">
                <a:latin typeface="+mn-ea"/>
                <a:cs typeface="Calibri" panose="020F0502020204030204" pitchFamily="34" charset="0"/>
              </a:rPr>
              <a:t>217</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每堂課點名 </a:t>
            </a:r>
            <a:r>
              <a:rPr lang="zh-TW" altLang="en-US" b="1" dirty="0">
                <a:latin typeface="+mn-ea"/>
                <a:cs typeface="Calibri" panose="020F0502020204030204" pitchFamily="34" charset="0"/>
              </a:rPr>
              <a:t>出席 </a:t>
            </a:r>
            <a:r>
              <a:rPr lang="en-US" altLang="zh-TW" b="1" dirty="0">
                <a:latin typeface="+mn-ea"/>
                <a:cs typeface="Calibri" panose="020F0502020204030204" pitchFamily="34" charset="0"/>
              </a:rPr>
              <a:t>40%</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每堂課有兩個作業，</a:t>
            </a:r>
            <a:r>
              <a:rPr lang="zh-TW" altLang="en-US" b="1" dirty="0">
                <a:latin typeface="+mn-ea"/>
                <a:cs typeface="Calibri" panose="020F0502020204030204" pitchFamily="34" charset="0"/>
              </a:rPr>
              <a:t>各</a:t>
            </a:r>
            <a:r>
              <a:rPr lang="en-US" altLang="zh-TW" b="1" dirty="0">
                <a:latin typeface="+mn-ea"/>
                <a:cs typeface="Calibri" panose="020F0502020204030204" pitchFamily="34" charset="0"/>
              </a:rPr>
              <a:t>30%</a:t>
            </a:r>
          </a:p>
          <a:p>
            <a:pPr indent="-360000">
              <a:buClr>
                <a:schemeClr val="accent5"/>
              </a:buClr>
              <a:buFont typeface="Wingdings" panose="05000000000000000000" pitchFamily="2" charset="2"/>
              <a:buChar char="ü"/>
            </a:pPr>
            <a:r>
              <a:rPr lang="en-US" altLang="zh-TW" dirty="0">
                <a:solidFill>
                  <a:srgbClr val="FF0000"/>
                </a:solidFill>
                <a:latin typeface="+mn-ea"/>
                <a:cs typeface="Calibri" panose="020F0502020204030204" pitchFamily="34" charset="0"/>
              </a:rPr>
              <a:t>16:20</a:t>
            </a:r>
            <a:r>
              <a:rPr lang="zh-TW" altLang="en-US" dirty="0">
                <a:latin typeface="+mn-ea"/>
                <a:cs typeface="Calibri" panose="020F0502020204030204" pitchFamily="34" charset="0"/>
              </a:rPr>
              <a:t>開始點名 </a:t>
            </a:r>
          </a:p>
          <a:p>
            <a:pPr indent="-360000">
              <a:buClr>
                <a:schemeClr val="accent5"/>
              </a:buClr>
              <a:buFont typeface="Wingdings" panose="05000000000000000000" pitchFamily="2" charset="2"/>
              <a:buChar char="ü"/>
            </a:pPr>
            <a:r>
              <a:rPr lang="en-US" altLang="zh-TW" dirty="0">
                <a:solidFill>
                  <a:srgbClr val="FF0000"/>
                </a:solidFill>
                <a:latin typeface="+mn-ea"/>
                <a:cs typeface="Calibri" panose="020F0502020204030204" pitchFamily="34" charset="0"/>
              </a:rPr>
              <a:t>16:30</a:t>
            </a:r>
            <a:r>
              <a:rPr lang="zh-TW" altLang="en-US" dirty="0">
                <a:latin typeface="+mn-ea"/>
                <a:cs typeface="Calibri" panose="020F0502020204030204" pitchFamily="34" charset="0"/>
              </a:rPr>
              <a:t>過後就算曠課</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程式作業需當場完成，每次檢查完的程式作業，需壓縮上傳至</a:t>
            </a:r>
            <a:r>
              <a:rPr lang="en-US" altLang="zh-TW" dirty="0">
                <a:latin typeface="+mn-ea"/>
                <a:cs typeface="Calibri" panose="020F0502020204030204" pitchFamily="34" charset="0"/>
              </a:rPr>
              <a:t>e-course2</a:t>
            </a:r>
          </a:p>
          <a:p>
            <a:pPr indent="-360000">
              <a:buClr>
                <a:schemeClr val="accent5"/>
              </a:buClr>
              <a:buFont typeface="Wingdings" panose="05000000000000000000" pitchFamily="2" charset="2"/>
              <a:buChar char="ü"/>
            </a:pPr>
            <a:r>
              <a:rPr lang="zh-TW" altLang="en-US" dirty="0">
                <a:latin typeface="+mn-ea"/>
                <a:cs typeface="Calibri" panose="020F0502020204030204" pitchFamily="34" charset="0"/>
              </a:rPr>
              <a:t>教室內禁止飲食</a:t>
            </a:r>
          </a:p>
        </p:txBody>
      </p:sp>
    </p:spTree>
    <p:extLst>
      <p:ext uri="{BB962C8B-B14F-4D97-AF65-F5344CB8AC3E}">
        <p14:creationId xmlns:p14="http://schemas.microsoft.com/office/powerpoint/2010/main" val="1720995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lstStyle/>
          <a:p>
            <a:pPr indent="-360000">
              <a:buClr>
                <a:schemeClr val="accent5"/>
              </a:buClr>
              <a:buFont typeface="Wingdings" panose="05000000000000000000" pitchFamily="2" charset="2"/>
              <a:buChar char="p"/>
            </a:pPr>
            <a:r>
              <a:rPr lang="zh-TW" altLang="en-US" sz="2400" dirty="0">
                <a:solidFill>
                  <a:srgbClr val="5B5957"/>
                </a:solidFill>
                <a:latin typeface="+mn-ea"/>
                <a:cs typeface="Calibri" panose="020F0502020204030204" pitchFamily="34" charset="0"/>
              </a:rPr>
              <a:t>助教聯絡資訊</a:t>
            </a:r>
            <a:endParaRPr lang="en-US" altLang="zh-TW" sz="2400" dirty="0">
              <a:solidFill>
                <a:srgbClr val="5B5957"/>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實習課評分方式</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latin typeface="+mn-ea"/>
                <a:cs typeface="Calibri" panose="020F0502020204030204" pitchFamily="34" charset="0"/>
              </a:rPr>
              <a:t>Code::Block</a:t>
            </a:r>
            <a:r>
              <a:rPr lang="zh-TW" altLang="en-US" sz="2400" dirty="0">
                <a:latin typeface="+mn-ea"/>
                <a:cs typeface="Calibri" panose="020F0502020204030204" pitchFamily="34" charset="0"/>
              </a:rPr>
              <a:t> 環境安裝與操作教學</a:t>
            </a:r>
            <a:endParaRPr lang="en-US" altLang="zh-TW" sz="2400" dirty="0">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C</a:t>
            </a:r>
            <a:r>
              <a:rPr lang="zh-TW" altLang="en-US" sz="2400" dirty="0">
                <a:solidFill>
                  <a:schemeClr val="bg2">
                    <a:lumMod val="90000"/>
                  </a:schemeClr>
                </a:solidFill>
                <a:latin typeface="+mn-ea"/>
                <a:cs typeface="Calibri" panose="020F0502020204030204" pitchFamily="34" charset="0"/>
              </a:rPr>
              <a:t> </a:t>
            </a:r>
            <a:r>
              <a:rPr lang="en-US" altLang="zh-TW" sz="2400" dirty="0">
                <a:solidFill>
                  <a:schemeClr val="bg2">
                    <a:lumMod val="90000"/>
                  </a:schemeClr>
                </a:solidFill>
                <a:latin typeface="+mn-ea"/>
                <a:cs typeface="Calibri" panose="020F0502020204030204" pitchFamily="34" charset="0"/>
              </a:rPr>
              <a:t>Language </a:t>
            </a:r>
            <a:r>
              <a:rPr lang="zh-TW" altLang="en-US" sz="2400" dirty="0">
                <a:solidFill>
                  <a:schemeClr val="bg2">
                    <a:lumMod val="90000"/>
                  </a:schemeClr>
                </a:solidFill>
                <a:latin typeface="+mn-ea"/>
                <a:cs typeface="Calibri" panose="020F0502020204030204" pitchFamily="34" charset="0"/>
              </a:rPr>
              <a:t>基本觀念</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變數宣告與資料型態</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zh-TW" altLang="en-US" sz="2400" dirty="0">
                <a:solidFill>
                  <a:schemeClr val="bg2">
                    <a:lumMod val="90000"/>
                  </a:schemeClr>
                </a:solidFill>
                <a:latin typeface="+mn-ea"/>
                <a:cs typeface="Calibri" panose="020F0502020204030204" pitchFamily="34" charset="0"/>
              </a:rPr>
              <a:t>課堂作業</a:t>
            </a:r>
            <a:endParaRPr lang="en-US" altLang="zh-TW" sz="2400" dirty="0">
              <a:solidFill>
                <a:schemeClr val="bg2">
                  <a:lumMod val="90000"/>
                </a:schemeClr>
              </a:solidFill>
              <a:latin typeface="+mn-ea"/>
              <a:cs typeface="Calibri" panose="020F0502020204030204" pitchFamily="34" charset="0"/>
            </a:endParaRPr>
          </a:p>
          <a:p>
            <a:pPr indent="-360000">
              <a:buClr>
                <a:schemeClr val="accent5"/>
              </a:buClr>
              <a:buFont typeface="Wingdings" panose="05000000000000000000" pitchFamily="2" charset="2"/>
              <a:buChar char="p"/>
            </a:pPr>
            <a:r>
              <a:rPr lang="en-US" altLang="zh-TW" sz="2400" dirty="0">
                <a:solidFill>
                  <a:schemeClr val="bg2">
                    <a:lumMod val="90000"/>
                  </a:schemeClr>
                </a:solidFill>
                <a:latin typeface="+mn-ea"/>
                <a:cs typeface="Calibri" panose="020F0502020204030204" pitchFamily="34" charset="0"/>
              </a:rPr>
              <a:t>Ecourse2 </a:t>
            </a:r>
            <a:r>
              <a:rPr lang="zh-TW" altLang="en-US" sz="2400" dirty="0">
                <a:solidFill>
                  <a:schemeClr val="bg2">
                    <a:lumMod val="90000"/>
                  </a:schemeClr>
                </a:solidFill>
                <a:latin typeface="+mn-ea"/>
                <a:cs typeface="Calibri" panose="020F0502020204030204" pitchFamily="34" charset="0"/>
              </a:rPr>
              <a:t>使用方法</a:t>
            </a:r>
            <a:endParaRPr lang="en-US" altLang="zh-TW" sz="2400" dirty="0">
              <a:solidFill>
                <a:schemeClr val="bg2">
                  <a:lumMod val="90000"/>
                </a:schemeClr>
              </a:solidFill>
              <a:latin typeface="+mn-ea"/>
              <a:cs typeface="Calibri" panose="020F0502020204030204" pitchFamily="34" charset="0"/>
            </a:endParaRPr>
          </a:p>
          <a:p>
            <a:endParaRPr lang="zh-TW" altLang="en-US" dirty="0"/>
          </a:p>
        </p:txBody>
      </p:sp>
    </p:spTree>
    <p:extLst>
      <p:ext uri="{BB962C8B-B14F-4D97-AF65-F5344CB8AC3E}">
        <p14:creationId xmlns:p14="http://schemas.microsoft.com/office/powerpoint/2010/main" val="1383157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24128" y="585216"/>
            <a:ext cx="10345714" cy="1499616"/>
          </a:xfrm>
        </p:spPr>
        <p:txBody>
          <a:bodyPr/>
          <a:lstStyle/>
          <a:p>
            <a:r>
              <a:rPr lang="en-US" altLang="zh-TW" dirty="0"/>
              <a:t>Code::Block </a:t>
            </a:r>
            <a:r>
              <a:rPr lang="zh-TW" altLang="en-US" dirty="0"/>
              <a:t>環境安裝與操作教學</a:t>
            </a:r>
            <a:r>
              <a:rPr lang="en-US" altLang="zh-TW" dirty="0"/>
              <a:t> – 1/9</a:t>
            </a:r>
            <a:endParaRPr lang="zh-TW" altLang="en-US" dirty="0"/>
          </a:p>
        </p:txBody>
      </p:sp>
      <p:sp>
        <p:nvSpPr>
          <p:cNvPr id="3" name="內容版面配置區 2"/>
          <p:cNvSpPr>
            <a:spLocks noGrp="1"/>
          </p:cNvSpPr>
          <p:nvPr>
            <p:ph idx="1"/>
          </p:nvPr>
        </p:nvSpPr>
        <p:spPr>
          <a:xfrm>
            <a:off x="1024128" y="2286000"/>
            <a:ext cx="9720073" cy="4023360"/>
          </a:xfrm>
        </p:spPr>
        <p:txBody>
          <a:bodyPr/>
          <a:lstStyle/>
          <a:p>
            <a:r>
              <a:rPr lang="en-US" altLang="zh-TW" dirty="0">
                <a:latin typeface="+mn-ea"/>
                <a:cs typeface="Calibri" panose="020F0502020204030204" pitchFamily="34" charset="0"/>
              </a:rPr>
              <a:t>Code::Block</a:t>
            </a:r>
            <a:r>
              <a:rPr lang="zh-TW" altLang="en-US" dirty="0">
                <a:latin typeface="+mn-ea"/>
                <a:cs typeface="Calibri" panose="020F0502020204030204" pitchFamily="34" charset="0"/>
              </a:rPr>
              <a:t> 官方網站</a:t>
            </a:r>
            <a:r>
              <a:rPr lang="en-US" altLang="zh-TW" dirty="0">
                <a:latin typeface="+mn-ea"/>
                <a:cs typeface="Calibri" panose="020F0502020204030204" pitchFamily="34" charset="0"/>
              </a:rPr>
              <a:t>:</a:t>
            </a:r>
            <a:r>
              <a:rPr lang="zh-TW" altLang="en-US" dirty="0">
                <a:latin typeface="+mn-ea"/>
                <a:cs typeface="Calibri" panose="020F0502020204030204" pitchFamily="34" charset="0"/>
              </a:rPr>
              <a:t> </a:t>
            </a:r>
            <a:r>
              <a:rPr lang="en-US" altLang="zh-TW" dirty="0">
                <a:latin typeface="+mn-ea"/>
                <a:cs typeface="Calibri" panose="020F0502020204030204" pitchFamily="34" charset="0"/>
              </a:rPr>
              <a:t>https://www.codeblocks.org/</a:t>
            </a:r>
          </a:p>
          <a:p>
            <a:endParaRPr lang="zh-TW" altLang="en-US" dirty="0">
              <a:latin typeface="Calibri" panose="020F0502020204030204" pitchFamily="34" charset="0"/>
              <a:ea typeface="標楷體" panose="03000509000000000000" pitchFamily="65" charset="-120"/>
              <a:cs typeface="Calibri" panose="020F0502020204030204" pitchFamily="34" charset="0"/>
            </a:endParaRPr>
          </a:p>
        </p:txBody>
      </p:sp>
      <p:pic>
        <p:nvPicPr>
          <p:cNvPr id="4" name="圖片 3"/>
          <p:cNvPicPr>
            <a:picLocks noChangeAspect="1"/>
          </p:cNvPicPr>
          <p:nvPr/>
        </p:nvPicPr>
        <p:blipFill>
          <a:blip r:embed="rId2"/>
          <a:stretch>
            <a:fillRect/>
          </a:stretch>
        </p:blipFill>
        <p:spPr>
          <a:xfrm>
            <a:off x="3943132" y="2647613"/>
            <a:ext cx="7883911" cy="4074891"/>
          </a:xfrm>
          <a:prstGeom prst="rect">
            <a:avLst/>
          </a:prstGeom>
        </p:spPr>
      </p:pic>
    </p:spTree>
    <p:extLst>
      <p:ext uri="{BB962C8B-B14F-4D97-AF65-F5344CB8AC3E}">
        <p14:creationId xmlns:p14="http://schemas.microsoft.com/office/powerpoint/2010/main" val="42753934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Code::Block </a:t>
            </a:r>
            <a:r>
              <a:rPr lang="zh-TW" altLang="en-US" dirty="0"/>
              <a:t>環境安裝與操作教學</a:t>
            </a:r>
            <a:r>
              <a:rPr lang="en-US" altLang="zh-TW" dirty="0"/>
              <a:t> – 2/9</a:t>
            </a:r>
            <a:endParaRPr lang="zh-TW" altLang="en-US" dirty="0"/>
          </a:p>
        </p:txBody>
      </p:sp>
      <p:sp>
        <p:nvSpPr>
          <p:cNvPr id="3" name="內容版面配置區 2"/>
          <p:cNvSpPr>
            <a:spLocks noGrp="1"/>
          </p:cNvSpPr>
          <p:nvPr>
            <p:ph idx="1"/>
          </p:nvPr>
        </p:nvSpPr>
        <p:spPr/>
        <p:txBody>
          <a:bodyPr/>
          <a:lstStyle/>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選擇左方的 </a:t>
            </a:r>
            <a:r>
              <a:rPr lang="en-US" altLang="zh-TW" dirty="0">
                <a:latin typeface="+mn-ea"/>
                <a:cs typeface="Calibri" panose="020F0502020204030204" pitchFamily="34" charset="0"/>
              </a:rPr>
              <a:t>Downloads</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點選 </a:t>
            </a:r>
            <a:r>
              <a:rPr lang="en-US" altLang="zh-TW" dirty="0">
                <a:latin typeface="+mn-ea"/>
                <a:cs typeface="Calibri" panose="020F0502020204030204" pitchFamily="34" charset="0"/>
              </a:rPr>
              <a:t>Download the binary release</a:t>
            </a:r>
          </a:p>
          <a:p>
            <a:pPr marL="457200" indent="-457200">
              <a:buClr>
                <a:schemeClr val="accent5"/>
              </a:buClr>
              <a:buSzPct val="120000"/>
              <a:buFont typeface="Wingdings" panose="05000000000000000000" pitchFamily="2" charset="2"/>
              <a:buAutoNum type="circleNumWdWhitePlain"/>
            </a:pPr>
            <a:r>
              <a:rPr lang="zh-TW" altLang="en-US" dirty="0">
                <a:latin typeface="+mn-ea"/>
                <a:cs typeface="Calibri" panose="020F0502020204030204" pitchFamily="34" charset="0"/>
              </a:rPr>
              <a:t>進入主程式下載頁面</a:t>
            </a:r>
          </a:p>
        </p:txBody>
      </p:sp>
      <p:pic>
        <p:nvPicPr>
          <p:cNvPr id="5" name="圖片 4"/>
          <p:cNvPicPr>
            <a:picLocks noChangeAspect="1"/>
          </p:cNvPicPr>
          <p:nvPr/>
        </p:nvPicPr>
        <p:blipFill>
          <a:blip r:embed="rId2"/>
          <a:stretch>
            <a:fillRect/>
          </a:stretch>
        </p:blipFill>
        <p:spPr>
          <a:xfrm>
            <a:off x="4699534" y="3200400"/>
            <a:ext cx="7071360" cy="3657600"/>
          </a:xfrm>
          <a:prstGeom prst="rect">
            <a:avLst/>
          </a:prstGeom>
        </p:spPr>
      </p:pic>
    </p:spTree>
    <p:extLst>
      <p:ext uri="{BB962C8B-B14F-4D97-AF65-F5344CB8AC3E}">
        <p14:creationId xmlns:p14="http://schemas.microsoft.com/office/powerpoint/2010/main" val="1965426912"/>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Office 佈景主題">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SCAS202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CAS2021" id="{FC5BE2F6-6974-4A17-95A7-DE0230ADA3C5}" vid="{2CAA8A47-5320-4B04-97B2-2E1EB0CDFFA7}"/>
    </a:ext>
  </a:extLst>
</a:theme>
</file>

<file path=ppt/theme/theme3.xml><?xml version="1.0" encoding="utf-8"?>
<a:theme xmlns:a="http://schemas.openxmlformats.org/drawingml/2006/main" name="要素">
  <a:themeElements>
    <a:clrScheme name="要素">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要素">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要素">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4825F1AF-8DBC-4E3D-9F3D-688338DA83FC}"/>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ISCAS</Template>
  <TotalTime>6396</TotalTime>
  <Words>2610</Words>
  <Application>Microsoft Office PowerPoint</Application>
  <PresentationFormat>寬螢幕</PresentationFormat>
  <Paragraphs>393</Paragraphs>
  <Slides>39</Slides>
  <Notes>3</Notes>
  <HiddenSlides>0</HiddenSlides>
  <MMClips>1</MMClips>
  <ScaleCrop>false</ScaleCrop>
  <HeadingPairs>
    <vt:vector size="6" baseType="variant">
      <vt:variant>
        <vt:lpstr>使用字型</vt:lpstr>
      </vt:variant>
      <vt:variant>
        <vt:i4>19</vt:i4>
      </vt:variant>
      <vt:variant>
        <vt:lpstr>佈景主題</vt:lpstr>
      </vt:variant>
      <vt:variant>
        <vt:i4>3</vt:i4>
      </vt:variant>
      <vt:variant>
        <vt:lpstr>投影片標題</vt:lpstr>
      </vt:variant>
      <vt:variant>
        <vt:i4>39</vt:i4>
      </vt:variant>
    </vt:vector>
  </HeadingPairs>
  <TitlesOfParts>
    <vt:vector size="61" baseType="lpstr">
      <vt:lpstr>等线</vt:lpstr>
      <vt:lpstr>맑은 고딕</vt:lpstr>
      <vt:lpstr>微软雅黑</vt:lpstr>
      <vt:lpstr>Open Sans</vt:lpstr>
      <vt:lpstr>华文仿宋</vt:lpstr>
      <vt:lpstr>微軟正黑體</vt:lpstr>
      <vt:lpstr>新細明體</vt:lpstr>
      <vt:lpstr>標楷體</vt:lpstr>
      <vt:lpstr>Arial</vt:lpstr>
      <vt:lpstr>Arial Black</vt:lpstr>
      <vt:lpstr>Calibri</vt:lpstr>
      <vt:lpstr>Calibri Light</vt:lpstr>
      <vt:lpstr>Cambria Math</vt:lpstr>
      <vt:lpstr>Times</vt:lpstr>
      <vt:lpstr>Times New Roman</vt:lpstr>
      <vt:lpstr>Tw Cen MT</vt:lpstr>
      <vt:lpstr>Tw Cen MT Condensed</vt:lpstr>
      <vt:lpstr>Wingdings</vt:lpstr>
      <vt:lpstr>Wingdings 3</vt:lpstr>
      <vt:lpstr>Office 佈景主題</vt:lpstr>
      <vt:lpstr>ISCAS2021</vt:lpstr>
      <vt:lpstr>要素</vt:lpstr>
      <vt:lpstr>Introduction to Computers  環境安裝教學與基本操作</vt:lpstr>
      <vt:lpstr>Outline</vt:lpstr>
      <vt:lpstr>Outline</vt:lpstr>
      <vt:lpstr>Outline</vt:lpstr>
      <vt:lpstr>Outline</vt:lpstr>
      <vt:lpstr>實習課評分方式</vt:lpstr>
      <vt:lpstr>Outline</vt:lpstr>
      <vt:lpstr>Code::Block 環境安裝與操作教學 – 1/9</vt:lpstr>
      <vt:lpstr>Code::Block 環境安裝與操作教學 – 2/9</vt:lpstr>
      <vt:lpstr>Code::Block 環境安裝與操作教學 – 3/9</vt:lpstr>
      <vt:lpstr>Code::Block 環境安裝與操作教學 – 4/9</vt:lpstr>
      <vt:lpstr>Code::Block 環境安裝與操作教學 – 5/9</vt:lpstr>
      <vt:lpstr>Code::Block 環境安裝與操作教學 – 6/9</vt:lpstr>
      <vt:lpstr>Code::Block 環境安裝與操作教學 – 7/9</vt:lpstr>
      <vt:lpstr>Code::Block 環境安裝與操作教學 – 8/9</vt:lpstr>
      <vt:lpstr>Code::Block 環境安裝與操作教學 – 9/9</vt:lpstr>
      <vt:lpstr>介面介紹</vt:lpstr>
      <vt:lpstr>Outline</vt:lpstr>
      <vt:lpstr>C Language Example</vt:lpstr>
      <vt:lpstr>PowerPoint 簡報</vt:lpstr>
      <vt:lpstr>C Language Example</vt:lpstr>
      <vt:lpstr>C Language Example</vt:lpstr>
      <vt:lpstr>基本觀念</vt:lpstr>
      <vt:lpstr>基本觀念</vt:lpstr>
      <vt:lpstr>Outline</vt:lpstr>
      <vt:lpstr>變數宣告與資料型態</vt:lpstr>
      <vt:lpstr>變數宣告與資料型態---識別字與關鍵字</vt:lpstr>
      <vt:lpstr>輸出格式介紹1</vt:lpstr>
      <vt:lpstr>輸出格式介紹2</vt:lpstr>
      <vt:lpstr>輸出格式介紹3</vt:lpstr>
      <vt:lpstr>跳脫字源與跳脫序列</vt:lpstr>
      <vt:lpstr>四則運算</vt:lpstr>
      <vt:lpstr>PowerPoint 簡報</vt:lpstr>
      <vt:lpstr>課堂作業 – 1/2</vt:lpstr>
      <vt:lpstr>課堂作業 – 2/2</vt:lpstr>
      <vt:lpstr>PowerPoint 簡報</vt:lpstr>
      <vt:lpstr>上傳作業</vt:lpstr>
      <vt:lpstr>上傳作業</vt:lpstr>
      <vt:lpstr>上傳作業</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dsp521</dc:creator>
  <cp:lastModifiedBy>昱廷 劉</cp:lastModifiedBy>
  <cp:revision>138</cp:revision>
  <dcterms:created xsi:type="dcterms:W3CDTF">2021-09-06T07:31:26Z</dcterms:created>
  <dcterms:modified xsi:type="dcterms:W3CDTF">2022-03-18T09:23:20Z</dcterms:modified>
</cp:coreProperties>
</file>